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2" r:id="rId5"/>
    <p:sldMasterId id="2147483673" r:id="rId6"/>
    <p:sldMasterId id="2147483688" r:id="rId7"/>
  </p:sldMasterIdLst>
  <p:notesMasterIdLst>
    <p:notesMasterId r:id="rId25"/>
  </p:notesMasterIdLst>
  <p:sldIdLst>
    <p:sldId id="3469" r:id="rId8"/>
    <p:sldId id="3363" r:id="rId9"/>
    <p:sldId id="3474" r:id="rId10"/>
    <p:sldId id="3479" r:id="rId11"/>
    <p:sldId id="3477" r:id="rId12"/>
    <p:sldId id="3349" r:id="rId13"/>
    <p:sldId id="3355" r:id="rId14"/>
    <p:sldId id="3476" r:id="rId15"/>
    <p:sldId id="3480" r:id="rId16"/>
    <p:sldId id="3482" r:id="rId17"/>
    <p:sldId id="3357" r:id="rId18"/>
    <p:sldId id="3483" r:id="rId19"/>
    <p:sldId id="3481" r:id="rId20"/>
    <p:sldId id="3485" r:id="rId21"/>
    <p:sldId id="3359" r:id="rId22"/>
    <p:sldId id="3484" r:id="rId23"/>
    <p:sldId id="34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Van Zandt" initials="MVZ" lastIdx="37" clrIdx="0">
    <p:extLst>
      <p:ext uri="{19B8F6BF-5375-455C-9EA6-DF929625EA0E}">
        <p15:presenceInfo xmlns:p15="http://schemas.microsoft.com/office/powerpoint/2012/main" userId="S::mkraske@Market-Bridge.com::1e33044b-5b2d-42ce-bcc2-7118bba43a86" providerId="AD"/>
      </p:ext>
    </p:extLst>
  </p:cmAuthor>
  <p:cmAuthor id="2" name="Melanie Russo" initials="MR" lastIdx="14" clrIdx="1">
    <p:extLst>
      <p:ext uri="{19B8F6BF-5375-455C-9EA6-DF929625EA0E}">
        <p15:presenceInfo xmlns:p15="http://schemas.microsoft.com/office/powerpoint/2012/main" userId="S::mrusso@Market-Bridge.com::1c2a9da0-f2c2-49d2-a582-24c09db7f5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4801" autoAdjust="0"/>
  </p:normalViewPr>
  <p:slideViewPr>
    <p:cSldViewPr snapToGrid="0" snapToObjects="1">
      <p:cViewPr varScale="1">
        <p:scale>
          <a:sx n="102" d="100"/>
          <a:sy n="102" d="100"/>
        </p:scale>
        <p:origin x="141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DD0BF-E333-3E46-900B-2D32DB863021}" type="datetimeFigureOut">
              <a:rPr lang="en-US" smtClean="0"/>
              <a:t>9/28/20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1CC20-F6A8-524E-85BF-1E1DC8B50AC9}" type="slidenum">
              <a:rPr lang="en-US" smtClean="0"/>
              <a:t>‹#›</a:t>
            </a:fld>
            <a:endParaRPr lang="en-US"/>
          </a:p>
        </p:txBody>
      </p:sp>
    </p:spTree>
    <p:extLst>
      <p:ext uri="{BB962C8B-B14F-4D97-AF65-F5344CB8AC3E}">
        <p14:creationId xmlns:p14="http://schemas.microsoft.com/office/powerpoint/2010/main" val="102033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Company name can be typed in where 2019 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3B3B7-051A-4248-BA21-73405A21F9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77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of Quotes: https://www.repairerdrivennews.com/2020/06/29/ccc-says-photo-estimating-booms-lexisnexis-calls-2020-virtual-claims-tipping-point/</a:t>
            </a:r>
          </a:p>
        </p:txBody>
      </p:sp>
      <p:sp>
        <p:nvSpPr>
          <p:cNvPr id="4" name="Slide Number Placeholder 3"/>
          <p:cNvSpPr>
            <a:spLocks noGrp="1"/>
          </p:cNvSpPr>
          <p:nvPr>
            <p:ph type="sldNum" sz="quarter" idx="5"/>
          </p:nvPr>
        </p:nvSpPr>
        <p:spPr/>
        <p:txBody>
          <a:bodyPr/>
          <a:lstStyle/>
          <a:p>
            <a:fld id="{1F51CC20-F6A8-524E-85BF-1E1DC8B50AC9}" type="slidenum">
              <a:rPr lang="en-US" smtClean="0"/>
              <a:t>2</a:t>
            </a:fld>
            <a:endParaRPr lang="en-US"/>
          </a:p>
        </p:txBody>
      </p:sp>
    </p:spTree>
    <p:extLst>
      <p:ext uri="{BB962C8B-B14F-4D97-AF65-F5344CB8AC3E}">
        <p14:creationId xmlns:p14="http://schemas.microsoft.com/office/powerpoint/2010/main" val="399555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i="1" baseline="30000" dirty="0">
                <a:latin typeface="Calibri Light" panose="020F0302020204030204" pitchFamily="34" charset="0"/>
                <a:cs typeface="Calibri Light" panose="020F0302020204030204" pitchFamily="34" charset="0"/>
              </a:rPr>
              <a:t>2</a:t>
            </a:r>
            <a:r>
              <a:rPr lang="en-US" sz="1200" i="1" dirty="0">
                <a:latin typeface="Calibri Light" panose="020F0302020204030204" pitchFamily="34" charset="0"/>
                <a:cs typeface="Calibri Light" panose="020F0302020204030204" pitchFamily="34" charset="0"/>
              </a:rPr>
              <a:t>McKinsey, Direct Insurance</a:t>
            </a:r>
          </a:p>
          <a:p>
            <a:endParaRPr lang="en-US" dirty="0"/>
          </a:p>
        </p:txBody>
      </p:sp>
      <p:sp>
        <p:nvSpPr>
          <p:cNvPr id="4" name="Slide Number Placeholder 3"/>
          <p:cNvSpPr>
            <a:spLocks noGrp="1"/>
          </p:cNvSpPr>
          <p:nvPr>
            <p:ph type="sldNum" sz="quarter" idx="5"/>
          </p:nvPr>
        </p:nvSpPr>
        <p:spPr/>
        <p:txBody>
          <a:bodyPr/>
          <a:lstStyle/>
          <a:p>
            <a:fld id="{1F51CC20-F6A8-524E-85BF-1E1DC8B50AC9}" type="slidenum">
              <a:rPr lang="en-US" smtClean="0"/>
              <a:t>6</a:t>
            </a:fld>
            <a:endParaRPr lang="en-US"/>
          </a:p>
        </p:txBody>
      </p:sp>
    </p:spTree>
    <p:extLst>
      <p:ext uri="{BB962C8B-B14F-4D97-AF65-F5344CB8AC3E}">
        <p14:creationId xmlns:p14="http://schemas.microsoft.com/office/powerpoint/2010/main" val="3987406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1CC20-F6A8-524E-85BF-1E1DC8B50AC9}" type="slidenum">
              <a:rPr lang="en-US" smtClean="0"/>
              <a:t>7</a:t>
            </a:fld>
            <a:endParaRPr lang="en-US"/>
          </a:p>
        </p:txBody>
      </p:sp>
    </p:spTree>
    <p:extLst>
      <p:ext uri="{BB962C8B-B14F-4D97-AF65-F5344CB8AC3E}">
        <p14:creationId xmlns:p14="http://schemas.microsoft.com/office/powerpoint/2010/main" val="1147920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1CC20-F6A8-524E-85BF-1E1DC8B50AC9}" type="slidenum">
              <a:rPr lang="en-US" smtClean="0"/>
              <a:t>8</a:t>
            </a:fld>
            <a:endParaRPr lang="en-US"/>
          </a:p>
        </p:txBody>
      </p:sp>
    </p:spTree>
    <p:extLst>
      <p:ext uri="{BB962C8B-B14F-4D97-AF65-F5344CB8AC3E}">
        <p14:creationId xmlns:p14="http://schemas.microsoft.com/office/powerpoint/2010/main" val="3303704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https://www.mindtree.com/about/resources/covid-19-impact-pc-carriers</a:t>
            </a:r>
          </a:p>
          <a:p>
            <a:r>
              <a:rPr lang="en-US" dirty="0"/>
              <a:t>https://www.propertycasualty360.com/2020/07/30/streamlining-the-pc-claims-experience-challenges-and-solutions/</a:t>
            </a:r>
          </a:p>
          <a:p>
            <a:r>
              <a:rPr lang="en-US" dirty="0"/>
              <a:t>https://www2.deloitte.com/content/dam/Deloitte/us/Documents/financial-services/us-deloitte-property-casualty-insurance-remade-by-covid19.pdf</a:t>
            </a:r>
          </a:p>
        </p:txBody>
      </p:sp>
      <p:sp>
        <p:nvSpPr>
          <p:cNvPr id="4" name="Slide Number Placeholder 3"/>
          <p:cNvSpPr>
            <a:spLocks noGrp="1"/>
          </p:cNvSpPr>
          <p:nvPr>
            <p:ph type="sldNum" sz="quarter" idx="5"/>
          </p:nvPr>
        </p:nvSpPr>
        <p:spPr/>
        <p:txBody>
          <a:bodyPr/>
          <a:lstStyle/>
          <a:p>
            <a:fld id="{1F51CC20-F6A8-524E-85BF-1E1DC8B50AC9}" type="slidenum">
              <a:rPr lang="en-US" smtClean="0"/>
              <a:t>12</a:t>
            </a:fld>
            <a:endParaRPr lang="en-US"/>
          </a:p>
        </p:txBody>
      </p:sp>
    </p:spTree>
    <p:extLst>
      <p:ext uri="{BB962C8B-B14F-4D97-AF65-F5344CB8AC3E}">
        <p14:creationId xmlns:p14="http://schemas.microsoft.com/office/powerpoint/2010/main" val="347421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1CC20-F6A8-524E-85BF-1E1DC8B50AC9}" type="slidenum">
              <a:rPr lang="en-US" smtClean="0"/>
              <a:t>15</a:t>
            </a:fld>
            <a:endParaRPr lang="en-US"/>
          </a:p>
        </p:txBody>
      </p:sp>
    </p:spTree>
    <p:extLst>
      <p:ext uri="{BB962C8B-B14F-4D97-AF65-F5344CB8AC3E}">
        <p14:creationId xmlns:p14="http://schemas.microsoft.com/office/powerpoint/2010/main" val="312857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of Quotes: https://www.repairerdrivennews.com/2020/06/29/ccc-says-photo-estimating-booms-lexisnexis-calls-2020-virtual-claims-tipping-point/</a:t>
            </a:r>
          </a:p>
        </p:txBody>
      </p:sp>
      <p:sp>
        <p:nvSpPr>
          <p:cNvPr id="4" name="Slide Number Placeholder 3"/>
          <p:cNvSpPr>
            <a:spLocks noGrp="1"/>
          </p:cNvSpPr>
          <p:nvPr>
            <p:ph type="sldNum" sz="quarter" idx="5"/>
          </p:nvPr>
        </p:nvSpPr>
        <p:spPr/>
        <p:txBody>
          <a:bodyPr/>
          <a:lstStyle/>
          <a:p>
            <a:fld id="{1F51CC20-F6A8-524E-85BF-1E1DC8B50AC9}" type="slidenum">
              <a:rPr lang="en-US" smtClean="0"/>
              <a:t>16</a:t>
            </a:fld>
            <a:endParaRPr lang="en-US"/>
          </a:p>
        </p:txBody>
      </p:sp>
    </p:spTree>
    <p:extLst>
      <p:ext uri="{BB962C8B-B14F-4D97-AF65-F5344CB8AC3E}">
        <p14:creationId xmlns:p14="http://schemas.microsoft.com/office/powerpoint/2010/main" val="3642913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39546" y="5484351"/>
            <a:ext cx="2022687" cy="567267"/>
          </a:xfrm>
          <a:prstGeom prst="rect">
            <a:avLst/>
          </a:prstGeom>
        </p:spPr>
        <p:txBody>
          <a:bodyPr/>
          <a:lstStyle>
            <a:lvl1pPr marL="0" indent="0">
              <a:buNone/>
              <a:defRPr sz="16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stStyle>
          <a:p>
            <a:pPr lvl="0"/>
            <a:r>
              <a:rPr lang="en-US" noProof="0"/>
              <a:t>Click icon to add picture</a:t>
            </a:r>
            <a:endParaRPr lang="en-US" noProof="0" dirty="0"/>
          </a:p>
        </p:txBody>
      </p:sp>
      <p:sp>
        <p:nvSpPr>
          <p:cNvPr id="5" name="Text Placeholder 7"/>
          <p:cNvSpPr>
            <a:spLocks noGrp="1"/>
          </p:cNvSpPr>
          <p:nvPr>
            <p:ph type="body" sz="quarter" idx="13" hasCustomPrompt="1"/>
          </p:nvPr>
        </p:nvSpPr>
        <p:spPr>
          <a:xfrm>
            <a:off x="639545" y="1648524"/>
            <a:ext cx="7463824" cy="1812792"/>
          </a:xfrm>
          <a:prstGeom prst="rect">
            <a:avLst/>
          </a:prstGeom>
        </p:spPr>
        <p:txBody>
          <a:bodyPr vert="horz" lIns="0" tIns="0" rIns="0" bIns="0" anchor="b"/>
          <a:lstStyle>
            <a:lvl1pPr marL="0" indent="0" algn="l">
              <a:lnSpc>
                <a:spcPts val="4800"/>
              </a:lnSpc>
              <a:spcBef>
                <a:spcPts val="800"/>
              </a:spcBef>
              <a:buNone/>
              <a:defRPr sz="4267" b="0" i="0" cap="none" spc="267"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stStyle>
          <a:p>
            <a:pPr lvl="0"/>
            <a:r>
              <a:rPr lang="en-US" dirty="0"/>
              <a:t>Click to edit Master </a:t>
            </a:r>
            <a:br>
              <a:rPr lang="en-US" dirty="0"/>
            </a:br>
            <a:r>
              <a:rPr lang="en-US" dirty="0"/>
              <a:t>text styles.</a:t>
            </a:r>
          </a:p>
        </p:txBody>
      </p:sp>
      <p:sp>
        <p:nvSpPr>
          <p:cNvPr id="6" name="Text Placeholder 9"/>
          <p:cNvSpPr>
            <a:spLocks noGrp="1"/>
          </p:cNvSpPr>
          <p:nvPr>
            <p:ph type="body" sz="quarter" idx="14"/>
          </p:nvPr>
        </p:nvSpPr>
        <p:spPr>
          <a:xfrm>
            <a:off x="639545" y="3532583"/>
            <a:ext cx="7463824" cy="368800"/>
          </a:xfrm>
          <a:prstGeom prst="rect">
            <a:avLst/>
          </a:prstGeom>
        </p:spPr>
        <p:txBody>
          <a:bodyPr vert="horz" lIns="0" tIns="0" rIns="0" bIns="0"/>
          <a:lstStyle>
            <a:lvl1pPr marL="0" indent="0">
              <a:spcBef>
                <a:spcPts val="0"/>
              </a:spcBef>
              <a:buNone/>
              <a:defRPr sz="2400" b="0" i="0" baseline="0">
                <a:solidFill>
                  <a:srgbClr val="F8E99D"/>
                </a:solidFill>
                <a:latin typeface="Calibri Light" panose="020F0302020204030204" pitchFamily="34" charset="0"/>
                <a:ea typeface="Lato Light" panose="020F0502020204030203" pitchFamily="34" charset="0"/>
                <a:cs typeface="Calibri Light" panose="020F0302020204030204" pitchFamily="34" charset="0"/>
              </a:defRPr>
            </a:lvl1pPr>
          </a:lstStyle>
          <a:p>
            <a:pPr lvl="0"/>
            <a:r>
              <a:rPr lang="en-US"/>
              <a:t>Click to edit Master text styles</a:t>
            </a:r>
          </a:p>
        </p:txBody>
      </p:sp>
      <p:sp>
        <p:nvSpPr>
          <p:cNvPr id="7" name="Text Placeholder 3"/>
          <p:cNvSpPr>
            <a:spLocks noGrp="1"/>
          </p:cNvSpPr>
          <p:nvPr>
            <p:ph type="body" sz="quarter" idx="15"/>
          </p:nvPr>
        </p:nvSpPr>
        <p:spPr>
          <a:xfrm>
            <a:off x="639545" y="4468671"/>
            <a:ext cx="7463824" cy="302159"/>
          </a:xfrm>
          <a:prstGeom prst="rect">
            <a:avLst/>
          </a:prstGeom>
        </p:spPr>
        <p:txBody>
          <a:bodyPr lIns="0" tIns="0" rIns="0" bIns="0"/>
          <a:lstStyle>
            <a:lvl1pPr marL="0" indent="0">
              <a:buNone/>
              <a:defRPr sz="16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9940E01D-6F29-8C4C-A8C3-DD830CD7CC05}"/>
              </a:ext>
            </a:extLst>
          </p:cNvPr>
          <p:cNvCxnSpPr>
            <a:cxnSpLocks/>
          </p:cNvCxnSpPr>
          <p:nvPr userDrawn="1"/>
        </p:nvCxnSpPr>
        <p:spPr>
          <a:xfrm>
            <a:off x="639546" y="4174837"/>
            <a:ext cx="665861"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500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4" name="Text Placeholder 3">
            <a:extLst>
              <a:ext uri="{FF2B5EF4-FFF2-40B4-BE49-F238E27FC236}">
                <a16:creationId xmlns:a16="http://schemas.microsoft.com/office/drawing/2014/main" id="{EE8C0B55-BB28-4CFA-B134-87B2B94CC17A}"/>
              </a:ext>
            </a:extLst>
          </p:cNvPr>
          <p:cNvSpPr>
            <a:spLocks noGrp="1"/>
          </p:cNvSpPr>
          <p:nvPr>
            <p:ph type="body" sz="quarter" idx="33" hasCustomPrompt="1"/>
          </p:nvPr>
        </p:nvSpPr>
        <p:spPr>
          <a:xfrm>
            <a:off x="2099395" y="3814810"/>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35" name="Text Placeholder 3">
            <a:extLst>
              <a:ext uri="{FF2B5EF4-FFF2-40B4-BE49-F238E27FC236}">
                <a16:creationId xmlns:a16="http://schemas.microsoft.com/office/drawing/2014/main" id="{B234E1F0-5398-4CDE-9022-837D7A588B19}"/>
              </a:ext>
            </a:extLst>
          </p:cNvPr>
          <p:cNvSpPr>
            <a:spLocks noGrp="1"/>
          </p:cNvSpPr>
          <p:nvPr>
            <p:ph type="body" sz="quarter" idx="34" hasCustomPrompt="1"/>
          </p:nvPr>
        </p:nvSpPr>
        <p:spPr>
          <a:xfrm>
            <a:off x="6015432" y="3814810"/>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36" name="Text Placeholder 3">
            <a:extLst>
              <a:ext uri="{FF2B5EF4-FFF2-40B4-BE49-F238E27FC236}">
                <a16:creationId xmlns:a16="http://schemas.microsoft.com/office/drawing/2014/main" id="{F98AAFAE-0CED-47C4-B39A-791FF266C3BC}"/>
              </a:ext>
            </a:extLst>
          </p:cNvPr>
          <p:cNvSpPr>
            <a:spLocks noGrp="1"/>
          </p:cNvSpPr>
          <p:nvPr>
            <p:ph type="body" sz="quarter" idx="35" hasCustomPrompt="1"/>
          </p:nvPr>
        </p:nvSpPr>
        <p:spPr>
          <a:xfrm>
            <a:off x="9931469" y="3814810"/>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4" name="Text Placeholder 3">
            <a:extLst>
              <a:ext uri="{FF2B5EF4-FFF2-40B4-BE49-F238E27FC236}">
                <a16:creationId xmlns:a16="http://schemas.microsoft.com/office/drawing/2014/main" id="{353CB63A-FF74-4940-8306-3430018F6D79}"/>
              </a:ext>
            </a:extLst>
          </p:cNvPr>
          <p:cNvSpPr>
            <a:spLocks noGrp="1"/>
          </p:cNvSpPr>
          <p:nvPr>
            <p:ph type="body" sz="quarter" idx="30" hasCustomPrompt="1"/>
          </p:nvPr>
        </p:nvSpPr>
        <p:spPr>
          <a:xfrm>
            <a:off x="2099395" y="1624688"/>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26" name="Text Placeholder 3">
            <a:extLst>
              <a:ext uri="{FF2B5EF4-FFF2-40B4-BE49-F238E27FC236}">
                <a16:creationId xmlns:a16="http://schemas.microsoft.com/office/drawing/2014/main" id="{30202093-9953-43B0-8222-8A64479A915B}"/>
              </a:ext>
            </a:extLst>
          </p:cNvPr>
          <p:cNvSpPr>
            <a:spLocks noGrp="1"/>
          </p:cNvSpPr>
          <p:nvPr>
            <p:ph type="body" sz="quarter" idx="31" hasCustomPrompt="1"/>
          </p:nvPr>
        </p:nvSpPr>
        <p:spPr>
          <a:xfrm>
            <a:off x="6015432" y="1624688"/>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27" name="Text Placeholder 3">
            <a:extLst>
              <a:ext uri="{FF2B5EF4-FFF2-40B4-BE49-F238E27FC236}">
                <a16:creationId xmlns:a16="http://schemas.microsoft.com/office/drawing/2014/main" id="{56A89143-E720-481F-919B-758BC13F9516}"/>
              </a:ext>
            </a:extLst>
          </p:cNvPr>
          <p:cNvSpPr>
            <a:spLocks noGrp="1"/>
          </p:cNvSpPr>
          <p:nvPr>
            <p:ph type="body" sz="quarter" idx="32" hasCustomPrompt="1"/>
          </p:nvPr>
        </p:nvSpPr>
        <p:spPr>
          <a:xfrm>
            <a:off x="9931469" y="1624688"/>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41" name="Text Placeholder 40"/>
          <p:cNvSpPr>
            <a:spLocks noGrp="1"/>
          </p:cNvSpPr>
          <p:nvPr>
            <p:ph type="body" sz="quarter" idx="17" hasCustomPrompt="1"/>
          </p:nvPr>
        </p:nvSpPr>
        <p:spPr>
          <a:xfrm>
            <a:off x="312381" y="2769442"/>
            <a:ext cx="2653002" cy="637212"/>
          </a:xfrm>
          <a:prstGeom prst="rect">
            <a:avLst/>
          </a:prstGeom>
        </p:spPr>
        <p:txBody>
          <a:bodyPr lIns="0" tIns="0" bIns="0"/>
          <a:lstStyle>
            <a:lvl1pPr marL="0" indent="0">
              <a:buNone/>
              <a:defRPr sz="1200" b="0" i="0" baseline="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53" name="Text Placeholder 52"/>
          <p:cNvSpPr>
            <a:spLocks noGrp="1"/>
          </p:cNvSpPr>
          <p:nvPr>
            <p:ph type="body" sz="quarter" idx="18" hasCustomPrompt="1"/>
          </p:nvPr>
        </p:nvSpPr>
        <p:spPr>
          <a:xfrm>
            <a:off x="312380" y="2022544"/>
            <a:ext cx="2653002" cy="448733"/>
          </a:xfrm>
          <a:prstGeom prst="rect">
            <a:avLst/>
          </a:prstGeom>
        </p:spPr>
        <p:txBody>
          <a:bodyPr lIns="0" tIns="0" rIns="0" bIns="0" anchor="ctr"/>
          <a:lstStyle>
            <a:lvl1pPr marL="0" indent="0">
              <a:buNone/>
              <a:defRPr sz="1600" b="0" i="0">
                <a:solidFill>
                  <a:schemeClr val="tx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sp>
        <p:nvSpPr>
          <p:cNvPr id="73" name="Text Placeholder 40"/>
          <p:cNvSpPr>
            <a:spLocks noGrp="1"/>
          </p:cNvSpPr>
          <p:nvPr>
            <p:ph type="body" sz="quarter" idx="19" hasCustomPrompt="1"/>
          </p:nvPr>
        </p:nvSpPr>
        <p:spPr>
          <a:xfrm>
            <a:off x="4219951" y="2772267"/>
            <a:ext cx="2653002" cy="637212"/>
          </a:xfrm>
          <a:prstGeom prst="rect">
            <a:avLst/>
          </a:prstGeom>
        </p:spPr>
        <p:txBody>
          <a:bodyPr lIns="0" tIns="0" bIns="0"/>
          <a:lstStyle>
            <a:lvl1pPr marL="0" indent="0">
              <a:buNone/>
              <a:defRPr sz="1200" b="0" i="0" baseline="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75" name="Text Placeholder 52"/>
          <p:cNvSpPr>
            <a:spLocks noGrp="1"/>
          </p:cNvSpPr>
          <p:nvPr>
            <p:ph type="body" sz="quarter" idx="20" hasCustomPrompt="1"/>
          </p:nvPr>
        </p:nvSpPr>
        <p:spPr>
          <a:xfrm>
            <a:off x="4219950" y="2025369"/>
            <a:ext cx="2653002" cy="448733"/>
          </a:xfrm>
          <a:prstGeom prst="rect">
            <a:avLst/>
          </a:prstGeom>
        </p:spPr>
        <p:txBody>
          <a:bodyPr lIns="0" tIns="0" rIns="0" bIns="0" anchor="ctr"/>
          <a:lstStyle>
            <a:lvl1pPr marL="0" indent="0">
              <a:buNone/>
              <a:defRPr sz="1600" b="0" i="0">
                <a:solidFill>
                  <a:schemeClr val="tx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sp>
        <p:nvSpPr>
          <p:cNvPr id="77" name="Text Placeholder 40"/>
          <p:cNvSpPr>
            <a:spLocks noGrp="1"/>
          </p:cNvSpPr>
          <p:nvPr>
            <p:ph type="body" sz="quarter" idx="21" hasCustomPrompt="1"/>
          </p:nvPr>
        </p:nvSpPr>
        <p:spPr>
          <a:xfrm>
            <a:off x="8127521" y="2769442"/>
            <a:ext cx="2653002" cy="637212"/>
          </a:xfrm>
          <a:prstGeom prst="rect">
            <a:avLst/>
          </a:prstGeom>
        </p:spPr>
        <p:txBody>
          <a:bodyPr lIns="0" tIns="0" bIns="0"/>
          <a:lstStyle>
            <a:lvl1pPr marL="0" indent="0">
              <a:buNone/>
              <a:defRPr sz="1200" b="0" i="0" baseline="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79" name="Text Placeholder 52"/>
          <p:cNvSpPr>
            <a:spLocks noGrp="1"/>
          </p:cNvSpPr>
          <p:nvPr>
            <p:ph type="body" sz="quarter" idx="22" hasCustomPrompt="1"/>
          </p:nvPr>
        </p:nvSpPr>
        <p:spPr>
          <a:xfrm>
            <a:off x="8127520" y="2022544"/>
            <a:ext cx="2653002" cy="448733"/>
          </a:xfrm>
          <a:prstGeom prst="rect">
            <a:avLst/>
          </a:prstGeom>
        </p:spPr>
        <p:txBody>
          <a:bodyPr lIns="0" tIns="0" rIns="0" bIns="0" anchor="ctr"/>
          <a:lstStyle>
            <a:lvl1pPr marL="0" indent="0">
              <a:buNone/>
              <a:defRPr sz="1600" b="0" i="0">
                <a:solidFill>
                  <a:schemeClr val="tx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sp>
        <p:nvSpPr>
          <p:cNvPr id="81" name="Text Placeholder 40"/>
          <p:cNvSpPr>
            <a:spLocks noGrp="1"/>
          </p:cNvSpPr>
          <p:nvPr>
            <p:ph type="body" sz="quarter" idx="23" hasCustomPrompt="1"/>
          </p:nvPr>
        </p:nvSpPr>
        <p:spPr>
          <a:xfrm>
            <a:off x="312381" y="4938614"/>
            <a:ext cx="2653002" cy="637212"/>
          </a:xfrm>
          <a:prstGeom prst="rect">
            <a:avLst/>
          </a:prstGeom>
        </p:spPr>
        <p:txBody>
          <a:bodyPr lIns="0" tIns="0" bIns="0"/>
          <a:lstStyle>
            <a:lvl1pPr marL="0" indent="0">
              <a:buNone/>
              <a:defRPr sz="1200" b="0" i="0" baseline="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84" name="Text Placeholder 52"/>
          <p:cNvSpPr>
            <a:spLocks noGrp="1"/>
          </p:cNvSpPr>
          <p:nvPr>
            <p:ph type="body" sz="quarter" idx="24" hasCustomPrompt="1"/>
          </p:nvPr>
        </p:nvSpPr>
        <p:spPr>
          <a:xfrm>
            <a:off x="312380" y="4191716"/>
            <a:ext cx="2653002" cy="448733"/>
          </a:xfrm>
          <a:prstGeom prst="rect">
            <a:avLst/>
          </a:prstGeom>
        </p:spPr>
        <p:txBody>
          <a:bodyPr lIns="0" tIns="0" rIns="0" bIns="0" anchor="ctr"/>
          <a:lstStyle>
            <a:lvl1pPr marL="0" indent="0">
              <a:buNone/>
              <a:defRPr sz="1600" b="0" i="0">
                <a:solidFill>
                  <a:schemeClr val="tx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sp>
        <p:nvSpPr>
          <p:cNvPr id="85" name="Text Placeholder 40"/>
          <p:cNvSpPr>
            <a:spLocks noGrp="1"/>
          </p:cNvSpPr>
          <p:nvPr>
            <p:ph type="body" sz="quarter" idx="25" hasCustomPrompt="1"/>
          </p:nvPr>
        </p:nvSpPr>
        <p:spPr>
          <a:xfrm>
            <a:off x="4219951" y="4941439"/>
            <a:ext cx="2653002" cy="637212"/>
          </a:xfrm>
          <a:prstGeom prst="rect">
            <a:avLst/>
          </a:prstGeom>
        </p:spPr>
        <p:txBody>
          <a:bodyPr lIns="0" tIns="0" bIns="0"/>
          <a:lstStyle>
            <a:lvl1pPr marL="0" indent="0">
              <a:buNone/>
              <a:defRPr sz="1200" b="0" i="0" baseline="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87" name="Text Placeholder 52"/>
          <p:cNvSpPr>
            <a:spLocks noGrp="1"/>
          </p:cNvSpPr>
          <p:nvPr>
            <p:ph type="body" sz="quarter" idx="26" hasCustomPrompt="1"/>
          </p:nvPr>
        </p:nvSpPr>
        <p:spPr>
          <a:xfrm>
            <a:off x="4219950" y="4194541"/>
            <a:ext cx="2653002" cy="448733"/>
          </a:xfrm>
          <a:prstGeom prst="rect">
            <a:avLst/>
          </a:prstGeom>
        </p:spPr>
        <p:txBody>
          <a:bodyPr lIns="0" tIns="0" rIns="0" bIns="0" anchor="ctr"/>
          <a:lstStyle>
            <a:lvl1pPr marL="0" indent="0">
              <a:buNone/>
              <a:defRPr sz="1600" b="0" i="0">
                <a:solidFill>
                  <a:schemeClr val="tx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sp>
        <p:nvSpPr>
          <p:cNvPr id="89" name="Text Placeholder 40"/>
          <p:cNvSpPr>
            <a:spLocks noGrp="1"/>
          </p:cNvSpPr>
          <p:nvPr>
            <p:ph type="body" sz="quarter" idx="27" hasCustomPrompt="1"/>
          </p:nvPr>
        </p:nvSpPr>
        <p:spPr>
          <a:xfrm>
            <a:off x="8127521" y="4938614"/>
            <a:ext cx="2653002" cy="637212"/>
          </a:xfrm>
          <a:prstGeom prst="rect">
            <a:avLst/>
          </a:prstGeom>
        </p:spPr>
        <p:txBody>
          <a:bodyPr lIns="0" tIns="0" bIns="0"/>
          <a:lstStyle>
            <a:lvl1pPr marL="0" indent="0">
              <a:buNone/>
              <a:defRPr sz="1200" b="0" i="0" baseline="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91" name="Text Placeholder 52"/>
          <p:cNvSpPr>
            <a:spLocks noGrp="1"/>
          </p:cNvSpPr>
          <p:nvPr>
            <p:ph type="body" sz="quarter" idx="28" hasCustomPrompt="1"/>
          </p:nvPr>
        </p:nvSpPr>
        <p:spPr>
          <a:xfrm>
            <a:off x="8127520" y="4191716"/>
            <a:ext cx="2653002" cy="448733"/>
          </a:xfrm>
          <a:prstGeom prst="rect">
            <a:avLst/>
          </a:prstGeom>
        </p:spPr>
        <p:txBody>
          <a:bodyPr lIns="0" tIns="0" rIns="0" bIns="0" anchor="ctr"/>
          <a:lstStyle>
            <a:lvl1pPr marL="0" indent="0">
              <a:buNone/>
              <a:defRPr sz="1600" b="0" i="0">
                <a:solidFill>
                  <a:schemeClr val="tx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cxnSp>
        <p:nvCxnSpPr>
          <p:cNvPr id="33" name="Straight Connector 32">
            <a:extLst>
              <a:ext uri="{FF2B5EF4-FFF2-40B4-BE49-F238E27FC236}">
                <a16:creationId xmlns:a16="http://schemas.microsoft.com/office/drawing/2014/main" id="{9694E1F5-6032-6046-A0B7-6B47A59EAA23}"/>
              </a:ext>
            </a:extLst>
          </p:cNvPr>
          <p:cNvCxnSpPr>
            <a:cxnSpLocks/>
          </p:cNvCxnSpPr>
          <p:nvPr userDrawn="1"/>
        </p:nvCxnSpPr>
        <p:spPr>
          <a:xfrm>
            <a:off x="336551" y="1389245"/>
            <a:ext cx="665861"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3">
            <a:extLst>
              <a:ext uri="{FF2B5EF4-FFF2-40B4-BE49-F238E27FC236}">
                <a16:creationId xmlns:a16="http://schemas.microsoft.com/office/drawing/2014/main" id="{940CA23C-9C27-7E4B-918E-D9C511A29BF5}"/>
              </a:ext>
            </a:extLst>
          </p:cNvPr>
          <p:cNvSpPr>
            <a:spLocks noGrp="1"/>
          </p:cNvSpPr>
          <p:nvPr>
            <p:ph sz="quarter" idx="29"/>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dirty="0"/>
              <a:t>Click to edit Master text styles</a:t>
            </a:r>
          </a:p>
        </p:txBody>
      </p:sp>
      <p:sp>
        <p:nvSpPr>
          <p:cNvPr id="30" name="Title 6">
            <a:extLst>
              <a:ext uri="{FF2B5EF4-FFF2-40B4-BE49-F238E27FC236}">
                <a16:creationId xmlns:a16="http://schemas.microsoft.com/office/drawing/2014/main" id="{31829766-39A1-A942-8D89-2D47F731CA22}"/>
              </a:ext>
            </a:extLst>
          </p:cNvPr>
          <p:cNvSpPr>
            <a:spLocks noGrp="1"/>
          </p:cNvSpPr>
          <p:nvPr>
            <p:ph type="title" hasCustomPrompt="1"/>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dirty="0"/>
              <a:t>Table of Contents</a:t>
            </a:r>
          </a:p>
        </p:txBody>
      </p:sp>
    </p:spTree>
    <p:extLst>
      <p:ext uri="{BB962C8B-B14F-4D97-AF65-F5344CB8AC3E}">
        <p14:creationId xmlns:p14="http://schemas.microsoft.com/office/powerpoint/2010/main" val="406285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56C3EA-6F04-2247-ACD5-072C0BF734D5}"/>
              </a:ext>
            </a:extLst>
          </p:cNvPr>
          <p:cNvSpPr/>
          <p:nvPr userDrawn="1"/>
        </p:nvSpPr>
        <p:spPr>
          <a:xfrm>
            <a:off x="1" y="0"/>
            <a:ext cx="8467344" cy="6858000"/>
          </a:xfrm>
          <a:prstGeom prst="rect">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endParaRPr lang="en-US" sz="1400" dirty="0"/>
          </a:p>
        </p:txBody>
      </p:sp>
      <p:sp>
        <p:nvSpPr>
          <p:cNvPr id="3" name="Text Placeholder 7">
            <a:extLst>
              <a:ext uri="{FF2B5EF4-FFF2-40B4-BE49-F238E27FC236}">
                <a16:creationId xmlns:a16="http://schemas.microsoft.com/office/drawing/2014/main" id="{2A1EB32F-7EAF-8841-95EA-753456F7C78E}"/>
              </a:ext>
            </a:extLst>
          </p:cNvPr>
          <p:cNvSpPr>
            <a:spLocks noGrp="1"/>
          </p:cNvSpPr>
          <p:nvPr>
            <p:ph type="body" sz="quarter" idx="13" hasCustomPrompt="1"/>
          </p:nvPr>
        </p:nvSpPr>
        <p:spPr>
          <a:xfrm>
            <a:off x="764426" y="972275"/>
            <a:ext cx="4746753" cy="2755380"/>
          </a:xfrm>
          <a:prstGeom prst="rect">
            <a:avLst/>
          </a:prstGeom>
        </p:spPr>
        <p:txBody>
          <a:bodyPr vert="horz" lIns="0" tIns="0" rIns="0" bIns="0" anchor="b"/>
          <a:lstStyle>
            <a:lvl1pPr marL="0" indent="0" algn="l">
              <a:lnSpc>
                <a:spcPts val="4800"/>
              </a:lnSpc>
              <a:spcBef>
                <a:spcPts val="800"/>
              </a:spcBef>
              <a:buNone/>
              <a:defRPr sz="4400" b="0" i="0" cap="none" spc="267"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dirty="0"/>
              <a:t>Click to edit Master</a:t>
            </a:r>
            <a:br>
              <a:rPr lang="en-US" dirty="0"/>
            </a:br>
            <a:r>
              <a:rPr lang="en-US" dirty="0"/>
              <a:t>text styles.</a:t>
            </a:r>
          </a:p>
        </p:txBody>
      </p:sp>
      <p:cxnSp>
        <p:nvCxnSpPr>
          <p:cNvPr id="5" name="Straight Connector 4">
            <a:extLst>
              <a:ext uri="{FF2B5EF4-FFF2-40B4-BE49-F238E27FC236}">
                <a16:creationId xmlns:a16="http://schemas.microsoft.com/office/drawing/2014/main" id="{C3BF6725-5EDB-794B-838C-65CCC5FCEF2E}"/>
              </a:ext>
            </a:extLst>
          </p:cNvPr>
          <p:cNvCxnSpPr>
            <a:cxnSpLocks/>
          </p:cNvCxnSpPr>
          <p:nvPr userDrawn="1"/>
        </p:nvCxnSpPr>
        <p:spPr>
          <a:xfrm>
            <a:off x="764426" y="4176039"/>
            <a:ext cx="665861"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Text Placeholder 3">
            <a:extLst>
              <a:ext uri="{FF2B5EF4-FFF2-40B4-BE49-F238E27FC236}">
                <a16:creationId xmlns:a16="http://schemas.microsoft.com/office/drawing/2014/main" id="{7CFBB5D6-8D46-764D-8E0C-33F29FFD3B5B}"/>
              </a:ext>
            </a:extLst>
          </p:cNvPr>
          <p:cNvSpPr>
            <a:spLocks noGrp="1"/>
          </p:cNvSpPr>
          <p:nvPr>
            <p:ph type="body" sz="quarter" idx="31" hasCustomPrompt="1"/>
          </p:nvPr>
        </p:nvSpPr>
        <p:spPr>
          <a:xfrm>
            <a:off x="6307510" y="0"/>
            <a:ext cx="1947672" cy="1862048"/>
          </a:xfrm>
          <a:prstGeom prst="rect">
            <a:avLst/>
          </a:prstGeom>
          <a:noFill/>
          <a:ln>
            <a:noFill/>
          </a:ln>
        </p:spPr>
        <p:txBody>
          <a:bodyPr wrap="square" lIns="91440" rtlCol="0">
            <a:spAutoFit/>
          </a:bodyPr>
          <a:lstStyle>
            <a:lvl1pPr marL="0" indent="0" algn="r">
              <a:buNone/>
              <a:defRPr lang="en-US" sz="115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6" name="Text Placeholder 22">
            <a:extLst>
              <a:ext uri="{FF2B5EF4-FFF2-40B4-BE49-F238E27FC236}">
                <a16:creationId xmlns:a16="http://schemas.microsoft.com/office/drawing/2014/main" id="{29AEA36F-0923-4A44-87E0-7DF67ECE099A}"/>
              </a:ext>
            </a:extLst>
          </p:cNvPr>
          <p:cNvSpPr txBox="1">
            <a:spLocks/>
          </p:cNvSpPr>
          <p:nvPr userDrawn="1"/>
        </p:nvSpPr>
        <p:spPr>
          <a:xfrm>
            <a:off x="11332366" y="6430743"/>
            <a:ext cx="618067" cy="254000"/>
          </a:xfrm>
          <a:prstGeom prst="rect">
            <a:avLst/>
          </a:prstGeom>
        </p:spPr>
        <p:txBody>
          <a:bodyPr vert="horz" lIns="0" tIns="0" rIns="0" bIns="0" anchor="ctr"/>
          <a:lstStyle>
            <a:lvl1pPr marL="0" indent="0" algn="r"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9138E1F4-988A-A04B-9E43-081E3275E611}" type="slidenum">
              <a:rPr lang="en-US" sz="1500" b="0" i="0" smtClean="0">
                <a:solidFill>
                  <a:schemeClr val="bg1">
                    <a:lumMod val="65000"/>
                  </a:schemeClr>
                </a:solidFill>
                <a:latin typeface="Calibri Light" panose="020F0302020204030204" pitchFamily="34" charset="0"/>
                <a:cs typeface="Calibri Light" panose="020F0302020204030204" pitchFamily="34" charset="0"/>
              </a:rPr>
              <a:pPr/>
              <a:t>‹#›</a:t>
            </a:fld>
            <a:endParaRPr lang="en-US" sz="1500" b="0" i="0" dirty="0">
              <a:solidFill>
                <a:schemeClr val="bg1">
                  <a:lumMod val="65000"/>
                </a:schemeClr>
              </a:solidFill>
              <a:latin typeface="Calibri Light" panose="020F0302020204030204" pitchFamily="34" charset="0"/>
              <a:cs typeface="Calibri Light" panose="020F0302020204030204" pitchFamily="34" charset="0"/>
            </a:endParaRPr>
          </a:p>
        </p:txBody>
      </p:sp>
      <p:sp>
        <p:nvSpPr>
          <p:cNvPr id="8" name="Text Placeholder 14">
            <a:extLst>
              <a:ext uri="{FF2B5EF4-FFF2-40B4-BE49-F238E27FC236}">
                <a16:creationId xmlns:a16="http://schemas.microsoft.com/office/drawing/2014/main" id="{A12E605A-2213-453D-A80A-0399FB0E103A}"/>
              </a:ext>
            </a:extLst>
          </p:cNvPr>
          <p:cNvSpPr txBox="1">
            <a:spLocks/>
          </p:cNvSpPr>
          <p:nvPr userDrawn="1"/>
        </p:nvSpPr>
        <p:spPr>
          <a:xfrm>
            <a:off x="9429086" y="6485799"/>
            <a:ext cx="2212313" cy="190126"/>
          </a:xfrm>
          <a:prstGeom prst="rect">
            <a:avLst/>
          </a:prstGeom>
        </p:spPr>
        <p:txBody>
          <a:bodyPr vert="horz"/>
          <a:lstStyle>
            <a:lvl1pPr marL="0" indent="0" algn="l"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800" b="0" i="0" dirty="0">
                <a:solidFill>
                  <a:schemeClr val="bg1">
                    <a:lumMod val="65000"/>
                  </a:schemeClr>
                </a:solidFill>
                <a:latin typeface="Calibri Light" panose="020F0302020204030204" pitchFamily="34" charset="0"/>
                <a:cs typeface="Calibri Light" panose="020F0302020204030204" pitchFamily="34" charset="0"/>
              </a:rPr>
              <a:t>Copyright © 2020. All Rights Reserved.</a:t>
            </a:r>
          </a:p>
        </p:txBody>
      </p:sp>
    </p:spTree>
    <p:extLst>
      <p:ext uri="{BB962C8B-B14F-4D97-AF65-F5344CB8AC3E}">
        <p14:creationId xmlns:p14="http://schemas.microsoft.com/office/powerpoint/2010/main" val="718580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815115-5AC3-2345-A24C-7C2A5F1690CA}"/>
              </a:ext>
            </a:extLst>
          </p:cNvPr>
          <p:cNvSpPr/>
          <p:nvPr userDrawn="1"/>
        </p:nvSpPr>
        <p:spPr>
          <a:xfrm>
            <a:off x="0" y="0"/>
            <a:ext cx="8464732" cy="6858000"/>
          </a:xfrm>
          <a:prstGeom prst="rect">
            <a:avLst/>
          </a:prstGeom>
          <a:solidFill>
            <a:schemeClr val="accent1"/>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Helvetica Light" panose="020B0403020202020204"/>
              <a:cs typeface="Helvetica" panose="020B0604020202020204" pitchFamily="34" charset="0"/>
            </a:endParaRPr>
          </a:p>
        </p:txBody>
      </p:sp>
      <p:sp>
        <p:nvSpPr>
          <p:cNvPr id="3" name="Text Placeholder 7">
            <a:extLst>
              <a:ext uri="{FF2B5EF4-FFF2-40B4-BE49-F238E27FC236}">
                <a16:creationId xmlns:a16="http://schemas.microsoft.com/office/drawing/2014/main" id="{2A1EB32F-7EAF-8841-95EA-753456F7C78E}"/>
              </a:ext>
            </a:extLst>
          </p:cNvPr>
          <p:cNvSpPr>
            <a:spLocks noGrp="1"/>
          </p:cNvSpPr>
          <p:nvPr>
            <p:ph type="body" sz="quarter" idx="13" hasCustomPrompt="1"/>
          </p:nvPr>
        </p:nvSpPr>
        <p:spPr>
          <a:xfrm>
            <a:off x="764426" y="995435"/>
            <a:ext cx="4746753" cy="2732220"/>
          </a:xfrm>
          <a:prstGeom prst="rect">
            <a:avLst/>
          </a:prstGeom>
        </p:spPr>
        <p:txBody>
          <a:bodyPr vert="horz" lIns="0" tIns="0" rIns="0" bIns="0" anchor="b"/>
          <a:lstStyle>
            <a:lvl1pPr marL="0" indent="0" algn="l">
              <a:lnSpc>
                <a:spcPts val="4800"/>
              </a:lnSpc>
              <a:spcBef>
                <a:spcPts val="800"/>
              </a:spcBef>
              <a:buNone/>
              <a:defRPr sz="4400" b="0" i="0" cap="none" spc="267" baseline="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dirty="0"/>
              <a:t>Click to edit Master</a:t>
            </a:r>
            <a:br>
              <a:rPr lang="en-US" dirty="0"/>
            </a:br>
            <a:r>
              <a:rPr lang="en-US" dirty="0"/>
              <a:t>text styles.</a:t>
            </a:r>
          </a:p>
        </p:txBody>
      </p:sp>
      <p:cxnSp>
        <p:nvCxnSpPr>
          <p:cNvPr id="5" name="Straight Connector 4">
            <a:extLst>
              <a:ext uri="{FF2B5EF4-FFF2-40B4-BE49-F238E27FC236}">
                <a16:creationId xmlns:a16="http://schemas.microsoft.com/office/drawing/2014/main" id="{C3BF6725-5EDB-794B-838C-65CCC5FCEF2E}"/>
              </a:ext>
            </a:extLst>
          </p:cNvPr>
          <p:cNvCxnSpPr>
            <a:cxnSpLocks/>
          </p:cNvCxnSpPr>
          <p:nvPr userDrawn="1"/>
        </p:nvCxnSpPr>
        <p:spPr>
          <a:xfrm>
            <a:off x="764426" y="4176039"/>
            <a:ext cx="665861"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Text Placeholder 3">
            <a:extLst>
              <a:ext uri="{FF2B5EF4-FFF2-40B4-BE49-F238E27FC236}">
                <a16:creationId xmlns:a16="http://schemas.microsoft.com/office/drawing/2014/main" id="{D8E6169D-CC42-3B41-B789-4C46A8A58780}"/>
              </a:ext>
            </a:extLst>
          </p:cNvPr>
          <p:cNvSpPr>
            <a:spLocks noGrp="1"/>
          </p:cNvSpPr>
          <p:nvPr>
            <p:ph type="body" sz="quarter" idx="31" hasCustomPrompt="1"/>
          </p:nvPr>
        </p:nvSpPr>
        <p:spPr>
          <a:xfrm>
            <a:off x="6307510" y="0"/>
            <a:ext cx="1947672" cy="1862048"/>
          </a:xfrm>
          <a:prstGeom prst="rect">
            <a:avLst/>
          </a:prstGeom>
          <a:noFill/>
          <a:ln>
            <a:noFill/>
          </a:ln>
        </p:spPr>
        <p:txBody>
          <a:bodyPr wrap="square" lIns="91440" rtlCol="0">
            <a:spAutoFit/>
          </a:bodyPr>
          <a:lstStyle>
            <a:lvl1pPr marL="0" indent="0" algn="r">
              <a:buNone/>
              <a:defRPr lang="en-US" sz="115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8" name="Text Placeholder 22">
            <a:extLst>
              <a:ext uri="{FF2B5EF4-FFF2-40B4-BE49-F238E27FC236}">
                <a16:creationId xmlns:a16="http://schemas.microsoft.com/office/drawing/2014/main" id="{B2CD6F06-5B6E-4828-8FBB-CA27431EF5EB}"/>
              </a:ext>
            </a:extLst>
          </p:cNvPr>
          <p:cNvSpPr txBox="1">
            <a:spLocks/>
          </p:cNvSpPr>
          <p:nvPr userDrawn="1"/>
        </p:nvSpPr>
        <p:spPr>
          <a:xfrm>
            <a:off x="11332366" y="6430743"/>
            <a:ext cx="618067" cy="254000"/>
          </a:xfrm>
          <a:prstGeom prst="rect">
            <a:avLst/>
          </a:prstGeom>
        </p:spPr>
        <p:txBody>
          <a:bodyPr vert="horz" lIns="0" tIns="0" rIns="0" bIns="0" anchor="ctr"/>
          <a:lstStyle>
            <a:lvl1pPr marL="0" indent="0" algn="r"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9138E1F4-988A-A04B-9E43-081E3275E611}" type="slidenum">
              <a:rPr lang="en-US" sz="1500" b="0" i="0" smtClean="0">
                <a:solidFill>
                  <a:schemeClr val="bg1">
                    <a:lumMod val="65000"/>
                  </a:schemeClr>
                </a:solidFill>
                <a:latin typeface="Calibri Light" panose="020F0302020204030204" pitchFamily="34" charset="0"/>
                <a:cs typeface="Calibri Light" panose="020F0302020204030204" pitchFamily="34" charset="0"/>
              </a:rPr>
              <a:pPr/>
              <a:t>‹#›</a:t>
            </a:fld>
            <a:endParaRPr lang="en-US" sz="1500" b="0" i="0" dirty="0">
              <a:solidFill>
                <a:schemeClr val="bg1">
                  <a:lumMod val="65000"/>
                </a:schemeClr>
              </a:solidFill>
              <a:latin typeface="Calibri Light" panose="020F0302020204030204" pitchFamily="34" charset="0"/>
              <a:cs typeface="Calibri Light" panose="020F0302020204030204" pitchFamily="34" charset="0"/>
            </a:endParaRPr>
          </a:p>
        </p:txBody>
      </p:sp>
      <p:sp>
        <p:nvSpPr>
          <p:cNvPr id="9" name="Text Placeholder 14">
            <a:extLst>
              <a:ext uri="{FF2B5EF4-FFF2-40B4-BE49-F238E27FC236}">
                <a16:creationId xmlns:a16="http://schemas.microsoft.com/office/drawing/2014/main" id="{3C246E8C-9A98-481B-B2AC-141FD3E51BCD}"/>
              </a:ext>
            </a:extLst>
          </p:cNvPr>
          <p:cNvSpPr txBox="1">
            <a:spLocks/>
          </p:cNvSpPr>
          <p:nvPr userDrawn="1"/>
        </p:nvSpPr>
        <p:spPr>
          <a:xfrm>
            <a:off x="9429086" y="6485799"/>
            <a:ext cx="2212313" cy="190126"/>
          </a:xfrm>
          <a:prstGeom prst="rect">
            <a:avLst/>
          </a:prstGeom>
        </p:spPr>
        <p:txBody>
          <a:bodyPr vert="horz"/>
          <a:lstStyle>
            <a:lvl1pPr marL="0" indent="0" algn="l"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800" b="0" i="0" dirty="0">
                <a:solidFill>
                  <a:schemeClr val="bg1">
                    <a:lumMod val="65000"/>
                  </a:schemeClr>
                </a:solidFill>
                <a:latin typeface="Calibri Light" panose="020F0302020204030204" pitchFamily="34" charset="0"/>
                <a:cs typeface="Calibri Light" panose="020F0302020204030204" pitchFamily="34" charset="0"/>
              </a:rPr>
              <a:t>Copyright © 2020. All Rights Reserved.</a:t>
            </a:r>
          </a:p>
        </p:txBody>
      </p:sp>
    </p:spTree>
    <p:extLst>
      <p:ext uri="{BB962C8B-B14F-4D97-AF65-F5344CB8AC3E}">
        <p14:creationId xmlns:p14="http://schemas.microsoft.com/office/powerpoint/2010/main" val="392481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39546" y="5484351"/>
            <a:ext cx="2022687" cy="567267"/>
          </a:xfrm>
          <a:prstGeom prst="rect">
            <a:avLst/>
          </a:prstGeom>
        </p:spPr>
        <p:txBody>
          <a:bodyPr/>
          <a:lstStyle>
            <a:lvl1pPr marL="0" indent="0">
              <a:buNone/>
              <a:defRPr sz="1600" b="0" i="0" baseline="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noProof="0"/>
              <a:t>Click icon to add picture</a:t>
            </a:r>
          </a:p>
        </p:txBody>
      </p:sp>
      <p:sp>
        <p:nvSpPr>
          <p:cNvPr id="5" name="Text Placeholder 7"/>
          <p:cNvSpPr>
            <a:spLocks noGrp="1"/>
          </p:cNvSpPr>
          <p:nvPr>
            <p:ph type="body" sz="quarter" idx="13" hasCustomPrompt="1"/>
          </p:nvPr>
        </p:nvSpPr>
        <p:spPr>
          <a:xfrm>
            <a:off x="639545" y="1648524"/>
            <a:ext cx="7463824" cy="1812792"/>
          </a:xfrm>
          <a:prstGeom prst="rect">
            <a:avLst/>
          </a:prstGeom>
        </p:spPr>
        <p:txBody>
          <a:bodyPr vert="horz" lIns="0" tIns="0" rIns="0" bIns="0" anchor="b"/>
          <a:lstStyle>
            <a:lvl1pPr marL="0" indent="0" algn="l">
              <a:lnSpc>
                <a:spcPts val="4800"/>
              </a:lnSpc>
              <a:spcBef>
                <a:spcPts val="800"/>
              </a:spcBef>
              <a:buNone/>
              <a:defRPr sz="4267" b="0" i="0" cap="none" spc="267" baseline="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Click to edit Master </a:t>
            </a:r>
            <a:br>
              <a:rPr lang="en-US"/>
            </a:br>
            <a:r>
              <a:rPr lang="en-US"/>
              <a:t>text styles.</a:t>
            </a:r>
          </a:p>
        </p:txBody>
      </p:sp>
      <p:sp>
        <p:nvSpPr>
          <p:cNvPr id="6" name="Text Placeholder 9"/>
          <p:cNvSpPr>
            <a:spLocks noGrp="1"/>
          </p:cNvSpPr>
          <p:nvPr>
            <p:ph type="body" sz="quarter" idx="14"/>
          </p:nvPr>
        </p:nvSpPr>
        <p:spPr>
          <a:xfrm>
            <a:off x="639545" y="3532583"/>
            <a:ext cx="7463824" cy="368800"/>
          </a:xfrm>
          <a:prstGeom prst="rect">
            <a:avLst/>
          </a:prstGeom>
        </p:spPr>
        <p:txBody>
          <a:bodyPr vert="horz" lIns="0" tIns="0" rIns="0" bIns="0"/>
          <a:lstStyle>
            <a:lvl1pPr marL="0" indent="0">
              <a:spcBef>
                <a:spcPts val="0"/>
              </a:spcBef>
              <a:buNone/>
              <a:defRPr sz="2400" b="0" i="0" baseline="0">
                <a:solidFill>
                  <a:srgbClr val="F8E99D"/>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Click to edit Master text styles</a:t>
            </a:r>
          </a:p>
        </p:txBody>
      </p:sp>
      <p:sp>
        <p:nvSpPr>
          <p:cNvPr id="7" name="Text Placeholder 3"/>
          <p:cNvSpPr>
            <a:spLocks noGrp="1"/>
          </p:cNvSpPr>
          <p:nvPr>
            <p:ph type="body" sz="quarter" idx="15"/>
          </p:nvPr>
        </p:nvSpPr>
        <p:spPr>
          <a:xfrm>
            <a:off x="639545" y="4468671"/>
            <a:ext cx="7463824" cy="302159"/>
          </a:xfrm>
          <a:prstGeom prst="rect">
            <a:avLst/>
          </a:prstGeom>
        </p:spPr>
        <p:txBody>
          <a:bodyPr lIns="0" tIns="0" rIns="0" bIns="0"/>
          <a:lstStyle>
            <a:lvl1pPr marL="0" indent="0">
              <a:buNone/>
              <a:defRPr sz="1600" b="0" i="0" baseline="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9940E01D-6F29-8C4C-A8C3-DD830CD7CC05}"/>
              </a:ext>
            </a:extLst>
          </p:cNvPr>
          <p:cNvCxnSpPr>
            <a:cxnSpLocks/>
          </p:cNvCxnSpPr>
          <p:nvPr userDrawn="1"/>
        </p:nvCxnSpPr>
        <p:spPr>
          <a:xfrm>
            <a:off x="639546" y="4380243"/>
            <a:ext cx="665861"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768AA926-9BD8-4546-86CF-6C424ACD365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E632600D-41B2-476D-9511-E8FA71DB31FC}"/>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tretch>
            <a:fillRect/>
          </a:stretch>
        </p:blipFill>
        <p:spPr>
          <a:xfrm>
            <a:off x="621101" y="562576"/>
            <a:ext cx="2487662" cy="291090"/>
          </a:xfrm>
          <a:prstGeom prst="rect">
            <a:avLst/>
          </a:prstGeom>
        </p:spPr>
      </p:pic>
    </p:spTree>
    <p:extLst>
      <p:ext uri="{BB962C8B-B14F-4D97-AF65-F5344CB8AC3E}">
        <p14:creationId xmlns:p14="http://schemas.microsoft.com/office/powerpoint/2010/main" val="820341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Dark">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336551" y="1270001"/>
            <a:ext cx="11518900" cy="4897967"/>
          </a:xfrm>
          <a:prstGeom prst="rect">
            <a:avLst/>
          </a:prstGeom>
        </p:spPr>
        <p:txBody>
          <a:bodyPr lIns="45720" rIns="45720"/>
          <a:lstStyle>
            <a:lvl1pPr marL="304792" indent="-304792">
              <a:spcBef>
                <a:spcPts val="0"/>
              </a:spcBef>
              <a:spcAft>
                <a:spcPts val="1600"/>
              </a:spcAft>
              <a:buClr>
                <a:schemeClr val="bg2"/>
              </a:buClr>
              <a:buSzPct val="120000"/>
              <a:defRPr sz="3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94249" indent="-237061">
              <a:buClr>
                <a:schemeClr val="bg2"/>
              </a:buClr>
              <a:buSzPct val="120000"/>
              <a:buFont typeface="Arial" panose="020B0604020202020204" pitchFamily="34" charset="0"/>
              <a:buChar char="•"/>
              <a:defRPr sz="2667">
                <a:latin typeface="+mj-lt"/>
              </a:defRPr>
            </a:lvl2pPr>
            <a:lvl3pPr marL="1066773" indent="-220128">
              <a:buClr>
                <a:schemeClr val="bg2"/>
              </a:buClr>
              <a:buSzPct val="120000"/>
              <a:buFont typeface="Arial" panose="020B0604020202020204" pitchFamily="34" charset="0"/>
              <a:buChar char="•"/>
              <a:defRPr sz="2400">
                <a:latin typeface="+mj-lt"/>
              </a:defRPr>
            </a:lvl3pPr>
            <a:lvl4pPr marL="1456230" indent="-237061">
              <a:buClr>
                <a:schemeClr val="bg2"/>
              </a:buClr>
              <a:buSzPct val="120000"/>
              <a:buFont typeface="Arial" panose="020B0604020202020204" pitchFamily="34" charset="0"/>
              <a:buChar char="•"/>
              <a:defRPr sz="2133">
                <a:latin typeface="+mj-lt"/>
              </a:defRPr>
            </a:lvl4pPr>
            <a:lvl5pPr marL="1828754" indent="-220128">
              <a:buClr>
                <a:schemeClr val="bg2"/>
              </a:buClr>
              <a:buSzPct val="120000"/>
              <a:buFont typeface="Arial" panose="020B0604020202020204" pitchFamily="34" charset="0"/>
              <a:buChar char="•"/>
              <a:defRPr sz="1867">
                <a:latin typeface="+mj-lt"/>
              </a:defRPr>
            </a:lvl5pPr>
          </a:lstStyle>
          <a:p>
            <a:pPr lvl="0"/>
            <a:r>
              <a:rPr lang="en-US" dirty="0"/>
              <a:t>Click to edit Master text styles</a:t>
            </a:r>
          </a:p>
        </p:txBody>
      </p:sp>
      <p:sp>
        <p:nvSpPr>
          <p:cNvPr id="6" name="Title 6"/>
          <p:cNvSpPr>
            <a:spLocks noGrp="1"/>
          </p:cNvSpPr>
          <p:nvPr>
            <p:ph type="title"/>
          </p:nvPr>
        </p:nvSpPr>
        <p:spPr>
          <a:xfrm>
            <a:off x="336551" y="287771"/>
            <a:ext cx="11518900" cy="438303"/>
          </a:xfrm>
          <a:prstGeom prst="rect">
            <a:avLst/>
          </a:prstGeom>
        </p:spPr>
        <p:txBody>
          <a:bodyPr wrap="square"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dirty="0"/>
              <a:t>Click to edit Master title style</a:t>
            </a:r>
          </a:p>
        </p:txBody>
      </p:sp>
      <p:sp>
        <p:nvSpPr>
          <p:cNvPr id="5" name="Freeform 4">
            <a:extLst>
              <a:ext uri="{FF2B5EF4-FFF2-40B4-BE49-F238E27FC236}">
                <a16:creationId xmlns:a16="http://schemas.microsoft.com/office/drawing/2014/main" id="{9C8ED4C1-5A1C-054C-A321-1BEF4D23C116}"/>
              </a:ext>
            </a:extLst>
          </p:cNvPr>
          <p:cNvSpPr/>
          <p:nvPr userDrawn="1"/>
        </p:nvSpPr>
        <p:spPr>
          <a:xfrm>
            <a:off x="4813300" y="5740390"/>
            <a:ext cx="6946900" cy="673110"/>
          </a:xfrm>
          <a:custGeom>
            <a:avLst/>
            <a:gdLst>
              <a:gd name="connsiteX0" fmla="*/ 0 w 6946900"/>
              <a:gd name="connsiteY0" fmla="*/ 660410 h 673110"/>
              <a:gd name="connsiteX1" fmla="*/ 3175000 w 6946900"/>
              <a:gd name="connsiteY1" fmla="*/ 10 h 673110"/>
              <a:gd name="connsiteX2" fmla="*/ 6946900 w 6946900"/>
              <a:gd name="connsiteY2" fmla="*/ 673110 h 673110"/>
            </a:gdLst>
            <a:ahLst/>
            <a:cxnLst>
              <a:cxn ang="0">
                <a:pos x="connsiteX0" y="connsiteY0"/>
              </a:cxn>
              <a:cxn ang="0">
                <a:pos x="connsiteX1" y="connsiteY1"/>
              </a:cxn>
              <a:cxn ang="0">
                <a:pos x="connsiteX2" y="connsiteY2"/>
              </a:cxn>
            </a:cxnLst>
            <a:rect l="l" t="t" r="r" b="b"/>
            <a:pathLst>
              <a:path w="6946900" h="673110">
                <a:moveTo>
                  <a:pt x="0" y="660410"/>
                </a:moveTo>
                <a:cubicBezTo>
                  <a:pt x="1008591" y="329151"/>
                  <a:pt x="2017183" y="-2107"/>
                  <a:pt x="3175000" y="10"/>
                </a:cubicBezTo>
                <a:cubicBezTo>
                  <a:pt x="4332817" y="2127"/>
                  <a:pt x="6477000" y="635010"/>
                  <a:pt x="6946900" y="673110"/>
                </a:cubicBezTo>
              </a:path>
            </a:pathLst>
          </a:custGeom>
          <a:noFill/>
          <a:ln w="190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71066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Basic - Dark">
    <p:spTree>
      <p:nvGrpSpPr>
        <p:cNvPr id="1" name=""/>
        <p:cNvGrpSpPr/>
        <p:nvPr/>
      </p:nvGrpSpPr>
      <p:grpSpPr>
        <a:xfrm>
          <a:off x="0" y="0"/>
          <a:ext cx="0" cy="0"/>
          <a:chOff x="0" y="0"/>
          <a:chExt cx="0" cy="0"/>
        </a:xfrm>
      </p:grpSpPr>
      <p:sp>
        <p:nvSpPr>
          <p:cNvPr id="10" name="Text Placeholder 2"/>
          <p:cNvSpPr>
            <a:spLocks noGrp="1"/>
          </p:cNvSpPr>
          <p:nvPr>
            <p:ph type="body" sz="quarter" idx="23"/>
          </p:nvPr>
        </p:nvSpPr>
        <p:spPr>
          <a:xfrm>
            <a:off x="336551" y="1268761"/>
            <a:ext cx="11518900" cy="4878039"/>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4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400" b="0" i="0">
                <a:solidFill>
                  <a:schemeClr val="tx1"/>
                </a:solidFill>
                <a:latin typeface="Helvetica Light" panose="020B0403020202020204" pitchFamily="34" charset="0"/>
                <a:ea typeface="Lato Light" panose="020F0502020204030203" pitchFamily="34" charset="0"/>
                <a:cs typeface="Lato Light"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5pPr>
              <a:defRPr/>
            </a:lvl5pPr>
          </a:lstStyle>
          <a:p>
            <a:pPr lvl="0"/>
            <a:r>
              <a:rPr lang="en-US" dirty="0"/>
              <a:t>Click to edit Master text styles</a:t>
            </a:r>
          </a:p>
        </p:txBody>
      </p:sp>
      <p:sp>
        <p:nvSpPr>
          <p:cNvPr id="7"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2945681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Basic w Headings - Dark">
    <p:spTree>
      <p:nvGrpSpPr>
        <p:cNvPr id="1" name=""/>
        <p:cNvGrpSpPr/>
        <p:nvPr/>
      </p:nvGrpSpPr>
      <p:grpSpPr>
        <a:xfrm>
          <a:off x="0" y="0"/>
          <a:ext cx="0" cy="0"/>
          <a:chOff x="0" y="0"/>
          <a:chExt cx="0" cy="0"/>
        </a:xfrm>
      </p:grpSpPr>
      <p:sp>
        <p:nvSpPr>
          <p:cNvPr id="8" name="Text Placeholder 26"/>
          <p:cNvSpPr>
            <a:spLocks noGrp="1"/>
          </p:cNvSpPr>
          <p:nvPr>
            <p:ph type="body" sz="quarter" idx="24"/>
          </p:nvPr>
        </p:nvSpPr>
        <p:spPr>
          <a:xfrm>
            <a:off x="336550" y="1164377"/>
            <a:ext cx="11518900" cy="417340"/>
          </a:xfrm>
          <a:prstGeom prst="rect">
            <a:avLst/>
          </a:prstGeom>
        </p:spPr>
        <p:txBody>
          <a:bodyPr lIns="45720" rIns="45720"/>
          <a:lstStyle>
            <a:lvl1pPr marL="0" indent="0">
              <a:spcBef>
                <a:spcPts val="0"/>
              </a:spcBef>
              <a:buFont typeface="Arial" panose="020B0604020202020204" pitchFamily="34" charset="0"/>
              <a:buNone/>
              <a:defRPr sz="1800" b="0" i="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pPr lvl="0"/>
            <a:r>
              <a:rPr lang="en-US" dirty="0"/>
              <a:t>Click to edit Master text styles</a:t>
            </a:r>
          </a:p>
        </p:txBody>
      </p:sp>
      <p:sp>
        <p:nvSpPr>
          <p:cNvPr id="9" name="Text Placeholder 2"/>
          <p:cNvSpPr>
            <a:spLocks noGrp="1"/>
          </p:cNvSpPr>
          <p:nvPr>
            <p:ph type="body" sz="quarter" idx="25"/>
          </p:nvPr>
        </p:nvSpPr>
        <p:spPr>
          <a:xfrm>
            <a:off x="336551" y="1581717"/>
            <a:ext cx="11518900" cy="4565084"/>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quarter" idx="26"/>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5pPr>
              <a:defRPr/>
            </a:lvl5pPr>
          </a:lstStyle>
          <a:p>
            <a:pPr lvl="0"/>
            <a:r>
              <a:rPr lang="en-US" dirty="0"/>
              <a:t>Click to edit Master text styles</a:t>
            </a:r>
          </a:p>
        </p:txBody>
      </p:sp>
      <p:sp>
        <p:nvSpPr>
          <p:cNvPr id="10"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670972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2 Column - Dark">
    <p:spTree>
      <p:nvGrpSpPr>
        <p:cNvPr id="1" name=""/>
        <p:cNvGrpSpPr/>
        <p:nvPr/>
      </p:nvGrpSpPr>
      <p:grpSpPr>
        <a:xfrm>
          <a:off x="0" y="0"/>
          <a:ext cx="0" cy="0"/>
          <a:chOff x="0" y="0"/>
          <a:chExt cx="0" cy="0"/>
        </a:xfrm>
      </p:grpSpPr>
      <p:sp>
        <p:nvSpPr>
          <p:cNvPr id="9" name="Text Placeholder 2"/>
          <p:cNvSpPr>
            <a:spLocks noGrp="1"/>
          </p:cNvSpPr>
          <p:nvPr>
            <p:ph type="body" sz="quarter" idx="26"/>
          </p:nvPr>
        </p:nvSpPr>
        <p:spPr>
          <a:xfrm>
            <a:off x="336552" y="1164376"/>
            <a:ext cx="5669280" cy="4982424"/>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latin typeface="Helvetica Light" panose="020B0403020202020204" pitchFamily="34" charset="0"/>
                <a:ea typeface="Lato Light" panose="020F0502020204030203" pitchFamily="34" charset="0"/>
                <a:cs typeface="Lato Light"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2"/>
          <p:cNvSpPr>
            <a:spLocks noGrp="1"/>
          </p:cNvSpPr>
          <p:nvPr>
            <p:ph type="body" sz="quarter" idx="27"/>
          </p:nvPr>
        </p:nvSpPr>
        <p:spPr>
          <a:xfrm>
            <a:off x="6186171" y="1164376"/>
            <a:ext cx="5669280" cy="4982424"/>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latin typeface="Helvetica Light" panose="020B0403020202020204" pitchFamily="34" charset="0"/>
                <a:ea typeface="Lato Light" panose="020F0502020204030203" pitchFamily="34" charset="0"/>
                <a:cs typeface="Lato Light"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5pPr>
              <a:defRPr/>
            </a:lvl5pPr>
          </a:lstStyle>
          <a:p>
            <a:pPr lvl="0"/>
            <a:r>
              <a:rPr lang="en-US" dirty="0"/>
              <a:t>Click to edit Master text styles</a:t>
            </a:r>
          </a:p>
        </p:txBody>
      </p:sp>
      <p:sp>
        <p:nvSpPr>
          <p:cNvPr id="8"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2943753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2 Column w Headings - Dark">
    <p:spTree>
      <p:nvGrpSpPr>
        <p:cNvPr id="1" name=""/>
        <p:cNvGrpSpPr/>
        <p:nvPr/>
      </p:nvGrpSpPr>
      <p:grpSpPr>
        <a:xfrm>
          <a:off x="0" y="0"/>
          <a:ext cx="0" cy="0"/>
          <a:chOff x="0" y="0"/>
          <a:chExt cx="0" cy="0"/>
        </a:xfrm>
      </p:grpSpPr>
      <p:sp>
        <p:nvSpPr>
          <p:cNvPr id="8" name="Text Placeholder 26"/>
          <p:cNvSpPr>
            <a:spLocks noGrp="1"/>
          </p:cNvSpPr>
          <p:nvPr>
            <p:ph type="body" sz="quarter" idx="24"/>
          </p:nvPr>
        </p:nvSpPr>
        <p:spPr>
          <a:xfrm>
            <a:off x="336551" y="1164376"/>
            <a:ext cx="5669280" cy="414528"/>
          </a:xfrm>
          <a:prstGeom prst="rect">
            <a:avLst/>
          </a:prstGeom>
        </p:spPr>
        <p:txBody>
          <a:bodyPr lIns="45720" rIns="45720"/>
          <a:lstStyle>
            <a:lvl1pPr marL="0" indent="0">
              <a:spcBef>
                <a:spcPts val="0"/>
              </a:spcBef>
              <a:buFont typeface="Arial" panose="020B0604020202020204" pitchFamily="34" charset="0"/>
              <a:buNone/>
              <a:defRPr sz="1800" b="0" i="0">
                <a:solidFill>
                  <a:schemeClr val="bg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15" name="Text Placeholder 26"/>
          <p:cNvSpPr>
            <a:spLocks noGrp="1"/>
          </p:cNvSpPr>
          <p:nvPr>
            <p:ph type="body" sz="quarter" idx="26"/>
          </p:nvPr>
        </p:nvSpPr>
        <p:spPr>
          <a:xfrm>
            <a:off x="6186171" y="1164376"/>
            <a:ext cx="5669280" cy="414528"/>
          </a:xfrm>
          <a:prstGeom prst="rect">
            <a:avLst/>
          </a:prstGeom>
        </p:spPr>
        <p:txBody>
          <a:bodyPr lIns="45720" rIns="45720"/>
          <a:lstStyle>
            <a:lvl1pPr marL="0" indent="0">
              <a:spcBef>
                <a:spcPts val="0"/>
              </a:spcBef>
              <a:buNone/>
              <a:defRPr sz="1800" b="0" i="0">
                <a:solidFill>
                  <a:schemeClr val="bg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16" name="Text Placeholder 2"/>
          <p:cNvSpPr>
            <a:spLocks noGrp="1"/>
          </p:cNvSpPr>
          <p:nvPr>
            <p:ph type="body" sz="quarter" idx="27"/>
          </p:nvPr>
        </p:nvSpPr>
        <p:spPr>
          <a:xfrm>
            <a:off x="336552" y="1581717"/>
            <a:ext cx="5669280" cy="4565084"/>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200" b="0" i="0">
                <a:latin typeface="Helvetica Light" panose="020B04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2"/>
          <p:cNvSpPr>
            <a:spLocks noGrp="1"/>
          </p:cNvSpPr>
          <p:nvPr>
            <p:ph type="body" sz="quarter" idx="28"/>
          </p:nvPr>
        </p:nvSpPr>
        <p:spPr>
          <a:xfrm>
            <a:off x="6186171" y="1581717"/>
            <a:ext cx="5669280" cy="4565084"/>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200" b="0" i="0">
                <a:latin typeface="Helvetica Light" panose="020B04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dirty="0"/>
              <a:t>Click to edit Master text styles</a:t>
            </a:r>
          </a:p>
        </p:txBody>
      </p:sp>
      <p:sp>
        <p:nvSpPr>
          <p:cNvPr id="12"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2843066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2 Column w Picture - Dark">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336551" y="1164376"/>
            <a:ext cx="5005888" cy="5003341"/>
          </a:xfrm>
          <a:prstGeom prst="rect">
            <a:avLst/>
          </a:prstGeom>
        </p:spPr>
        <p:txBody>
          <a:bodyPr vert="horz"/>
          <a:lstStyle>
            <a:lvl1pPr marL="0" indent="0">
              <a:buNone/>
              <a:defRPr sz="4000" b="0" i="0" baseline="0">
                <a:solidFill>
                  <a:schemeClr val="bg1"/>
                </a:solidFill>
                <a:latin typeface="Calibri Light" panose="020F0302020204030204" pitchFamily="34" charset="0"/>
                <a:cs typeface="Calibri Light" panose="020F0302020204030204" pitchFamily="34" charset="0"/>
              </a:defRPr>
            </a:lvl1pPr>
          </a:lstStyle>
          <a:p>
            <a:pPr lvl="0"/>
            <a:r>
              <a:rPr lang="en-US" noProof="0" dirty="0"/>
              <a:t>Drag picture to placeholder or click icon to add</a:t>
            </a:r>
          </a:p>
        </p:txBody>
      </p:sp>
      <p:sp>
        <p:nvSpPr>
          <p:cNvPr id="27" name="Text Placeholder 26"/>
          <p:cNvSpPr>
            <a:spLocks noGrp="1"/>
          </p:cNvSpPr>
          <p:nvPr>
            <p:ph type="body" sz="quarter" idx="22"/>
          </p:nvPr>
        </p:nvSpPr>
        <p:spPr>
          <a:xfrm>
            <a:off x="5488518" y="1164376"/>
            <a:ext cx="6366933" cy="414528"/>
          </a:xfrm>
          <a:prstGeom prst="rect">
            <a:avLst/>
          </a:prstGeom>
        </p:spPr>
        <p:txBody>
          <a:bodyPr lIns="45720" rIns="45720"/>
          <a:lstStyle>
            <a:lvl1pPr marL="0" indent="0">
              <a:spcBef>
                <a:spcPts val="0"/>
              </a:spcBef>
              <a:buNone/>
              <a:defRPr sz="1800" b="0" i="0">
                <a:solidFill>
                  <a:schemeClr val="bg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7" name="Text Placeholder 2"/>
          <p:cNvSpPr>
            <a:spLocks noGrp="1"/>
          </p:cNvSpPr>
          <p:nvPr>
            <p:ph type="body" sz="quarter" idx="28"/>
          </p:nvPr>
        </p:nvSpPr>
        <p:spPr>
          <a:xfrm>
            <a:off x="5488518" y="1581717"/>
            <a:ext cx="6366933" cy="4586001"/>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solidFill>
                  <a:schemeClr val="bg1"/>
                </a:solidFill>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dirty="0"/>
              <a:t>Click to edit Master text styles</a:t>
            </a:r>
          </a:p>
        </p:txBody>
      </p:sp>
      <p:sp>
        <p:nvSpPr>
          <p:cNvPr id="10"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4236016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 Blank">
    <p:spTree>
      <p:nvGrpSpPr>
        <p:cNvPr id="1" name=""/>
        <p:cNvGrpSpPr/>
        <p:nvPr/>
      </p:nvGrpSpPr>
      <p:grpSpPr>
        <a:xfrm>
          <a:off x="0" y="0"/>
          <a:ext cx="0" cy="0"/>
          <a:chOff x="0" y="0"/>
          <a:chExt cx="0" cy="0"/>
        </a:xfrm>
      </p:grpSpPr>
      <p:sp>
        <p:nvSpPr>
          <p:cNvPr id="6" name="Content Placeholder 3"/>
          <p:cNvSpPr>
            <a:spLocks noGrp="1"/>
          </p:cNvSpPr>
          <p:nvPr>
            <p:ph sz="quarter" idx="25" hasCustomPrompt="1"/>
          </p:nvPr>
        </p:nvSpPr>
        <p:spPr>
          <a:xfrm>
            <a:off x="336551" y="726074"/>
            <a:ext cx="11518900" cy="360343"/>
          </a:xfrm>
          <a:prstGeom prst="rect">
            <a:avLst/>
          </a:prstGeom>
        </p:spPr>
        <p:txBody>
          <a:bodyPr lIns="45720" tIns="0" rIns="45720" bIns="0"/>
          <a:lstStyle>
            <a:lvl1pPr marL="0" indent="0">
              <a:lnSpc>
                <a:spcPts val="2400"/>
              </a:lnSpc>
              <a:spcBef>
                <a:spcPts val="0"/>
              </a:spcBef>
              <a:buNone/>
              <a:defRPr sz="2400">
                <a:solidFill>
                  <a:schemeClr val="tx2"/>
                </a:solidFill>
                <a:latin typeface="Segoe UI" panose="020B0502040204020203" pitchFamily="34" charset="0"/>
              </a:defRPr>
            </a:lvl1pPr>
            <a:lvl5pPr>
              <a:defRPr/>
            </a:lvl5pPr>
          </a:lstStyle>
          <a:p>
            <a:pPr lvl="0"/>
            <a:r>
              <a:rPr lang="en-US"/>
              <a:t>Subhead here</a:t>
            </a:r>
          </a:p>
        </p:txBody>
      </p:sp>
      <p:sp>
        <p:nvSpPr>
          <p:cNvPr id="7" name="Title 6"/>
          <p:cNvSpPr>
            <a:spLocks noGrp="1"/>
          </p:cNvSpPr>
          <p:nvPr>
            <p:ph type="title" hasCustomPrompt="1"/>
          </p:nvPr>
        </p:nvSpPr>
        <p:spPr>
          <a:xfrm>
            <a:off x="336551" y="287771"/>
            <a:ext cx="11518900" cy="438303"/>
          </a:xfrm>
          <a:prstGeom prst="rect">
            <a:avLst/>
          </a:prstGeom>
        </p:spPr>
        <p:txBody>
          <a:bodyPr lIns="45720" tIns="0" rIns="45720" bIns="0"/>
          <a:lstStyle>
            <a:lvl1pPr algn="l">
              <a:lnSpc>
                <a:spcPts val="3200"/>
              </a:lnSpc>
              <a:defRPr sz="3200" cap="none" baseline="0">
                <a:solidFill>
                  <a:schemeClr val="bg2"/>
                </a:solidFill>
                <a:latin typeface="Segoe UI" panose="020B0502040204020203" pitchFamily="34" charset="0"/>
              </a:defRPr>
            </a:lvl1pPr>
          </a:lstStyle>
          <a:p>
            <a:r>
              <a:rPr lang="en-US"/>
              <a:t>Title goes here</a:t>
            </a:r>
          </a:p>
        </p:txBody>
      </p:sp>
    </p:spTree>
    <p:extLst>
      <p:ext uri="{BB962C8B-B14F-4D97-AF65-F5344CB8AC3E}">
        <p14:creationId xmlns:p14="http://schemas.microsoft.com/office/powerpoint/2010/main" val="1372992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Blank - Dark">
    <p:spTree>
      <p:nvGrpSpPr>
        <p:cNvPr id="1" name=""/>
        <p:cNvGrpSpPr/>
        <p:nvPr/>
      </p:nvGrpSpPr>
      <p:grpSpPr>
        <a:xfrm>
          <a:off x="0" y="0"/>
          <a:ext cx="0" cy="0"/>
          <a:chOff x="0" y="0"/>
          <a:chExt cx="0" cy="0"/>
        </a:xfrm>
      </p:grpSpPr>
      <p:sp>
        <p:nvSpPr>
          <p:cNvPr id="6"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dirty="0"/>
              <a:t>Click to edit Master text styles</a:t>
            </a:r>
          </a:p>
        </p:txBody>
      </p:sp>
      <p:sp>
        <p:nvSpPr>
          <p:cNvPr id="7"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4150419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f Contents - Dark">
    <p:spTree>
      <p:nvGrpSpPr>
        <p:cNvPr id="1" name=""/>
        <p:cNvGrpSpPr/>
        <p:nvPr/>
      </p:nvGrpSpPr>
      <p:grpSpPr>
        <a:xfrm>
          <a:off x="0" y="0"/>
          <a:ext cx="0" cy="0"/>
          <a:chOff x="0" y="0"/>
          <a:chExt cx="0" cy="0"/>
        </a:xfrm>
      </p:grpSpPr>
      <p:sp>
        <p:nvSpPr>
          <p:cNvPr id="34" name="Text Placeholder 3">
            <a:extLst>
              <a:ext uri="{FF2B5EF4-FFF2-40B4-BE49-F238E27FC236}">
                <a16:creationId xmlns:a16="http://schemas.microsoft.com/office/drawing/2014/main" id="{EE8C0B55-BB28-4CFA-B134-87B2B94CC17A}"/>
              </a:ext>
            </a:extLst>
          </p:cNvPr>
          <p:cNvSpPr>
            <a:spLocks noGrp="1"/>
          </p:cNvSpPr>
          <p:nvPr>
            <p:ph type="body" sz="quarter" idx="33" hasCustomPrompt="1"/>
          </p:nvPr>
        </p:nvSpPr>
        <p:spPr>
          <a:xfrm>
            <a:off x="2099395" y="3814810"/>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35" name="Text Placeholder 3">
            <a:extLst>
              <a:ext uri="{FF2B5EF4-FFF2-40B4-BE49-F238E27FC236}">
                <a16:creationId xmlns:a16="http://schemas.microsoft.com/office/drawing/2014/main" id="{B234E1F0-5398-4CDE-9022-837D7A588B19}"/>
              </a:ext>
            </a:extLst>
          </p:cNvPr>
          <p:cNvSpPr>
            <a:spLocks noGrp="1"/>
          </p:cNvSpPr>
          <p:nvPr>
            <p:ph type="body" sz="quarter" idx="34" hasCustomPrompt="1"/>
          </p:nvPr>
        </p:nvSpPr>
        <p:spPr>
          <a:xfrm>
            <a:off x="6015432" y="3814810"/>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36" name="Text Placeholder 3">
            <a:extLst>
              <a:ext uri="{FF2B5EF4-FFF2-40B4-BE49-F238E27FC236}">
                <a16:creationId xmlns:a16="http://schemas.microsoft.com/office/drawing/2014/main" id="{F98AAFAE-0CED-47C4-B39A-791FF266C3BC}"/>
              </a:ext>
            </a:extLst>
          </p:cNvPr>
          <p:cNvSpPr>
            <a:spLocks noGrp="1"/>
          </p:cNvSpPr>
          <p:nvPr>
            <p:ph type="body" sz="quarter" idx="35" hasCustomPrompt="1"/>
          </p:nvPr>
        </p:nvSpPr>
        <p:spPr>
          <a:xfrm>
            <a:off x="9931469" y="3814810"/>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4" name="Text Placeholder 3">
            <a:extLst>
              <a:ext uri="{FF2B5EF4-FFF2-40B4-BE49-F238E27FC236}">
                <a16:creationId xmlns:a16="http://schemas.microsoft.com/office/drawing/2014/main" id="{353CB63A-FF74-4940-8306-3430018F6D79}"/>
              </a:ext>
            </a:extLst>
          </p:cNvPr>
          <p:cNvSpPr>
            <a:spLocks noGrp="1"/>
          </p:cNvSpPr>
          <p:nvPr>
            <p:ph type="body" sz="quarter" idx="30" hasCustomPrompt="1"/>
          </p:nvPr>
        </p:nvSpPr>
        <p:spPr>
          <a:xfrm>
            <a:off x="2099395" y="1624688"/>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26" name="Text Placeholder 3">
            <a:extLst>
              <a:ext uri="{FF2B5EF4-FFF2-40B4-BE49-F238E27FC236}">
                <a16:creationId xmlns:a16="http://schemas.microsoft.com/office/drawing/2014/main" id="{30202093-9953-43B0-8222-8A64479A915B}"/>
              </a:ext>
            </a:extLst>
          </p:cNvPr>
          <p:cNvSpPr>
            <a:spLocks noGrp="1"/>
          </p:cNvSpPr>
          <p:nvPr>
            <p:ph type="body" sz="quarter" idx="31" hasCustomPrompt="1"/>
          </p:nvPr>
        </p:nvSpPr>
        <p:spPr>
          <a:xfrm>
            <a:off x="6015432" y="1624688"/>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27" name="Text Placeholder 3">
            <a:extLst>
              <a:ext uri="{FF2B5EF4-FFF2-40B4-BE49-F238E27FC236}">
                <a16:creationId xmlns:a16="http://schemas.microsoft.com/office/drawing/2014/main" id="{56A89143-E720-481F-919B-758BC13F9516}"/>
              </a:ext>
            </a:extLst>
          </p:cNvPr>
          <p:cNvSpPr>
            <a:spLocks noGrp="1"/>
          </p:cNvSpPr>
          <p:nvPr>
            <p:ph type="body" sz="quarter" idx="32" hasCustomPrompt="1"/>
          </p:nvPr>
        </p:nvSpPr>
        <p:spPr>
          <a:xfrm>
            <a:off x="9931469" y="1624688"/>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dirty="0"/>
              <a:t>XX</a:t>
            </a:r>
          </a:p>
        </p:txBody>
      </p:sp>
      <p:sp>
        <p:nvSpPr>
          <p:cNvPr id="41" name="Text Placeholder 40"/>
          <p:cNvSpPr>
            <a:spLocks noGrp="1"/>
          </p:cNvSpPr>
          <p:nvPr>
            <p:ph type="body" sz="quarter" idx="17" hasCustomPrompt="1"/>
          </p:nvPr>
        </p:nvSpPr>
        <p:spPr>
          <a:xfrm>
            <a:off x="312380" y="2769442"/>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53" name="Text Placeholder 52"/>
          <p:cNvSpPr>
            <a:spLocks noGrp="1"/>
          </p:cNvSpPr>
          <p:nvPr>
            <p:ph type="body" sz="quarter" idx="18" hasCustomPrompt="1"/>
          </p:nvPr>
        </p:nvSpPr>
        <p:spPr>
          <a:xfrm>
            <a:off x="312380" y="2022544"/>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sp>
        <p:nvSpPr>
          <p:cNvPr id="73" name="Text Placeholder 40"/>
          <p:cNvSpPr>
            <a:spLocks noGrp="1"/>
          </p:cNvSpPr>
          <p:nvPr>
            <p:ph type="body" sz="quarter" idx="19" hasCustomPrompt="1"/>
          </p:nvPr>
        </p:nvSpPr>
        <p:spPr>
          <a:xfrm>
            <a:off x="4219950" y="2772267"/>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75" name="Text Placeholder 52"/>
          <p:cNvSpPr>
            <a:spLocks noGrp="1"/>
          </p:cNvSpPr>
          <p:nvPr>
            <p:ph type="body" sz="quarter" idx="20" hasCustomPrompt="1"/>
          </p:nvPr>
        </p:nvSpPr>
        <p:spPr>
          <a:xfrm>
            <a:off x="4219950" y="2025369"/>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sp>
        <p:nvSpPr>
          <p:cNvPr id="77" name="Text Placeholder 40"/>
          <p:cNvSpPr>
            <a:spLocks noGrp="1"/>
          </p:cNvSpPr>
          <p:nvPr>
            <p:ph type="body" sz="quarter" idx="21" hasCustomPrompt="1"/>
          </p:nvPr>
        </p:nvSpPr>
        <p:spPr>
          <a:xfrm>
            <a:off x="8127520" y="2769442"/>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79" name="Text Placeholder 52"/>
          <p:cNvSpPr>
            <a:spLocks noGrp="1"/>
          </p:cNvSpPr>
          <p:nvPr>
            <p:ph type="body" sz="quarter" idx="22" hasCustomPrompt="1"/>
          </p:nvPr>
        </p:nvSpPr>
        <p:spPr>
          <a:xfrm>
            <a:off x="8127520" y="2022544"/>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sp>
        <p:nvSpPr>
          <p:cNvPr id="81" name="Text Placeholder 40"/>
          <p:cNvSpPr>
            <a:spLocks noGrp="1"/>
          </p:cNvSpPr>
          <p:nvPr>
            <p:ph type="body" sz="quarter" idx="23" hasCustomPrompt="1"/>
          </p:nvPr>
        </p:nvSpPr>
        <p:spPr>
          <a:xfrm>
            <a:off x="312380" y="4938614"/>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84" name="Text Placeholder 52"/>
          <p:cNvSpPr>
            <a:spLocks noGrp="1"/>
          </p:cNvSpPr>
          <p:nvPr>
            <p:ph type="body" sz="quarter" idx="24" hasCustomPrompt="1"/>
          </p:nvPr>
        </p:nvSpPr>
        <p:spPr>
          <a:xfrm>
            <a:off x="312380" y="4191716"/>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sp>
        <p:nvSpPr>
          <p:cNvPr id="85" name="Text Placeholder 40"/>
          <p:cNvSpPr>
            <a:spLocks noGrp="1"/>
          </p:cNvSpPr>
          <p:nvPr>
            <p:ph type="body" sz="quarter" idx="25" hasCustomPrompt="1"/>
          </p:nvPr>
        </p:nvSpPr>
        <p:spPr>
          <a:xfrm>
            <a:off x="4219950" y="4941439"/>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87" name="Text Placeholder 52"/>
          <p:cNvSpPr>
            <a:spLocks noGrp="1"/>
          </p:cNvSpPr>
          <p:nvPr>
            <p:ph type="body" sz="quarter" idx="26" hasCustomPrompt="1"/>
          </p:nvPr>
        </p:nvSpPr>
        <p:spPr>
          <a:xfrm>
            <a:off x="4219950" y="4194541"/>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sp>
        <p:nvSpPr>
          <p:cNvPr id="89" name="Text Placeholder 40"/>
          <p:cNvSpPr>
            <a:spLocks noGrp="1"/>
          </p:cNvSpPr>
          <p:nvPr>
            <p:ph type="body" sz="quarter" idx="27" hasCustomPrompt="1"/>
          </p:nvPr>
        </p:nvSpPr>
        <p:spPr>
          <a:xfrm>
            <a:off x="8127520" y="4938614"/>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dirty="0"/>
              <a:t>Place table of contents copy here lorem ipsum dolor </a:t>
            </a:r>
            <a:r>
              <a:rPr lang="en-US" dirty="0" err="1"/>
              <a:t>eres</a:t>
            </a:r>
            <a:endParaRPr lang="en-US" dirty="0"/>
          </a:p>
        </p:txBody>
      </p:sp>
      <p:sp>
        <p:nvSpPr>
          <p:cNvPr id="91" name="Text Placeholder 52"/>
          <p:cNvSpPr>
            <a:spLocks noGrp="1"/>
          </p:cNvSpPr>
          <p:nvPr>
            <p:ph type="body" sz="quarter" idx="28" hasCustomPrompt="1"/>
          </p:nvPr>
        </p:nvSpPr>
        <p:spPr>
          <a:xfrm>
            <a:off x="8127520" y="4191716"/>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dirty="0"/>
              <a:t>Section name here</a:t>
            </a:r>
          </a:p>
        </p:txBody>
      </p:sp>
      <p:cxnSp>
        <p:nvCxnSpPr>
          <p:cNvPr id="33" name="Straight Connector 32">
            <a:extLst>
              <a:ext uri="{FF2B5EF4-FFF2-40B4-BE49-F238E27FC236}">
                <a16:creationId xmlns:a16="http://schemas.microsoft.com/office/drawing/2014/main" id="{9694E1F5-6032-6046-A0B7-6B47A59EAA23}"/>
              </a:ext>
            </a:extLst>
          </p:cNvPr>
          <p:cNvCxnSpPr>
            <a:cxnSpLocks/>
          </p:cNvCxnSpPr>
          <p:nvPr userDrawn="1"/>
        </p:nvCxnSpPr>
        <p:spPr>
          <a:xfrm>
            <a:off x="336551" y="1389245"/>
            <a:ext cx="665861"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3">
            <a:extLst>
              <a:ext uri="{FF2B5EF4-FFF2-40B4-BE49-F238E27FC236}">
                <a16:creationId xmlns:a16="http://schemas.microsoft.com/office/drawing/2014/main" id="{940CA23C-9C27-7E4B-918E-D9C511A29BF5}"/>
              </a:ext>
            </a:extLst>
          </p:cNvPr>
          <p:cNvSpPr>
            <a:spLocks noGrp="1"/>
          </p:cNvSpPr>
          <p:nvPr>
            <p:ph sz="quarter" idx="29"/>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dirty="0"/>
              <a:t>Click to edit Master text styles</a:t>
            </a:r>
          </a:p>
        </p:txBody>
      </p:sp>
      <p:sp>
        <p:nvSpPr>
          <p:cNvPr id="30" name="Title 6">
            <a:extLst>
              <a:ext uri="{FF2B5EF4-FFF2-40B4-BE49-F238E27FC236}">
                <a16:creationId xmlns:a16="http://schemas.microsoft.com/office/drawing/2014/main" id="{31829766-39A1-A942-8D89-2D47F731CA22}"/>
              </a:ext>
            </a:extLst>
          </p:cNvPr>
          <p:cNvSpPr>
            <a:spLocks noGrp="1"/>
          </p:cNvSpPr>
          <p:nvPr>
            <p:ph type="title" hasCustomPrompt="1"/>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dirty="0"/>
              <a:t>Table of Contents</a:t>
            </a:r>
          </a:p>
        </p:txBody>
      </p:sp>
    </p:spTree>
    <p:extLst>
      <p:ext uri="{BB962C8B-B14F-4D97-AF65-F5344CB8AC3E}">
        <p14:creationId xmlns:p14="http://schemas.microsoft.com/office/powerpoint/2010/main" val="774697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Dark">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336551" y="1270001"/>
            <a:ext cx="11518900" cy="4897967"/>
          </a:xfrm>
          <a:prstGeom prst="rect">
            <a:avLst/>
          </a:prstGeom>
        </p:spPr>
        <p:txBody>
          <a:bodyPr lIns="45720" rIns="45720"/>
          <a:lstStyle>
            <a:lvl1pPr marL="304792" indent="-304792">
              <a:spcBef>
                <a:spcPts val="0"/>
              </a:spcBef>
              <a:spcAft>
                <a:spcPts val="1600"/>
              </a:spcAft>
              <a:buClr>
                <a:schemeClr val="bg2"/>
              </a:buClr>
              <a:buSzPct val="120000"/>
              <a:defRPr sz="3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94249" indent="-237061">
              <a:buClr>
                <a:schemeClr val="bg2"/>
              </a:buClr>
              <a:buSzPct val="120000"/>
              <a:buFont typeface="Arial" panose="020B0604020202020204" pitchFamily="34" charset="0"/>
              <a:buChar char="•"/>
              <a:defRPr sz="2667">
                <a:latin typeface="+mj-lt"/>
              </a:defRPr>
            </a:lvl2pPr>
            <a:lvl3pPr marL="1066773" indent="-220128">
              <a:buClr>
                <a:schemeClr val="bg2"/>
              </a:buClr>
              <a:buSzPct val="120000"/>
              <a:buFont typeface="Arial" panose="020B0604020202020204" pitchFamily="34" charset="0"/>
              <a:buChar char="•"/>
              <a:defRPr sz="2400">
                <a:latin typeface="+mj-lt"/>
              </a:defRPr>
            </a:lvl3pPr>
            <a:lvl4pPr marL="1456230" indent="-237061">
              <a:buClr>
                <a:schemeClr val="bg2"/>
              </a:buClr>
              <a:buSzPct val="120000"/>
              <a:buFont typeface="Arial" panose="020B0604020202020204" pitchFamily="34" charset="0"/>
              <a:buChar char="•"/>
              <a:defRPr sz="2133">
                <a:latin typeface="+mj-lt"/>
              </a:defRPr>
            </a:lvl4pPr>
            <a:lvl5pPr marL="1828754" indent="-220128">
              <a:buClr>
                <a:schemeClr val="bg2"/>
              </a:buClr>
              <a:buSzPct val="120000"/>
              <a:buFont typeface="Arial" panose="020B0604020202020204" pitchFamily="34" charset="0"/>
              <a:buChar char="•"/>
              <a:defRPr sz="1867">
                <a:latin typeface="+mj-lt"/>
              </a:defRPr>
            </a:lvl5pPr>
          </a:lstStyle>
          <a:p>
            <a:pPr lvl="0"/>
            <a:r>
              <a:rPr lang="en-US"/>
              <a:t>Click to edit Master text styles</a:t>
            </a:r>
          </a:p>
        </p:txBody>
      </p:sp>
      <p:sp>
        <p:nvSpPr>
          <p:cNvPr id="6" name="Title 6"/>
          <p:cNvSpPr>
            <a:spLocks noGrp="1"/>
          </p:cNvSpPr>
          <p:nvPr>
            <p:ph type="title"/>
          </p:nvPr>
        </p:nvSpPr>
        <p:spPr>
          <a:xfrm>
            <a:off x="336551" y="287771"/>
            <a:ext cx="11518900" cy="438303"/>
          </a:xfrm>
          <a:prstGeom prst="rect">
            <a:avLst/>
          </a:prstGeom>
        </p:spPr>
        <p:txBody>
          <a:bodyPr wrap="square"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a:t>Click to edit Master title style</a:t>
            </a:r>
          </a:p>
        </p:txBody>
      </p:sp>
      <p:sp>
        <p:nvSpPr>
          <p:cNvPr id="5" name="Freeform 4">
            <a:extLst>
              <a:ext uri="{FF2B5EF4-FFF2-40B4-BE49-F238E27FC236}">
                <a16:creationId xmlns:a16="http://schemas.microsoft.com/office/drawing/2014/main" id="{9C8ED4C1-5A1C-054C-A321-1BEF4D23C116}"/>
              </a:ext>
            </a:extLst>
          </p:cNvPr>
          <p:cNvSpPr/>
          <p:nvPr userDrawn="1"/>
        </p:nvSpPr>
        <p:spPr>
          <a:xfrm>
            <a:off x="4813300" y="5740390"/>
            <a:ext cx="6946900" cy="673110"/>
          </a:xfrm>
          <a:custGeom>
            <a:avLst/>
            <a:gdLst>
              <a:gd name="connsiteX0" fmla="*/ 0 w 6946900"/>
              <a:gd name="connsiteY0" fmla="*/ 660410 h 673110"/>
              <a:gd name="connsiteX1" fmla="*/ 3175000 w 6946900"/>
              <a:gd name="connsiteY1" fmla="*/ 10 h 673110"/>
              <a:gd name="connsiteX2" fmla="*/ 6946900 w 6946900"/>
              <a:gd name="connsiteY2" fmla="*/ 673110 h 673110"/>
            </a:gdLst>
            <a:ahLst/>
            <a:cxnLst>
              <a:cxn ang="0">
                <a:pos x="connsiteX0" y="connsiteY0"/>
              </a:cxn>
              <a:cxn ang="0">
                <a:pos x="connsiteX1" y="connsiteY1"/>
              </a:cxn>
              <a:cxn ang="0">
                <a:pos x="connsiteX2" y="connsiteY2"/>
              </a:cxn>
            </a:cxnLst>
            <a:rect l="l" t="t" r="r" b="b"/>
            <a:pathLst>
              <a:path w="6946900" h="673110">
                <a:moveTo>
                  <a:pt x="0" y="660410"/>
                </a:moveTo>
                <a:cubicBezTo>
                  <a:pt x="1008591" y="329151"/>
                  <a:pt x="2017183" y="-2107"/>
                  <a:pt x="3175000" y="10"/>
                </a:cubicBezTo>
                <a:cubicBezTo>
                  <a:pt x="4332817" y="2127"/>
                  <a:pt x="6477000" y="635010"/>
                  <a:pt x="6946900" y="673110"/>
                </a:cubicBezTo>
              </a:path>
            </a:pathLst>
          </a:custGeom>
          <a:noFill/>
          <a:ln w="190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98396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Basic - Dark">
    <p:spTree>
      <p:nvGrpSpPr>
        <p:cNvPr id="1" name=""/>
        <p:cNvGrpSpPr/>
        <p:nvPr/>
      </p:nvGrpSpPr>
      <p:grpSpPr>
        <a:xfrm>
          <a:off x="0" y="0"/>
          <a:ext cx="0" cy="0"/>
          <a:chOff x="0" y="0"/>
          <a:chExt cx="0" cy="0"/>
        </a:xfrm>
      </p:grpSpPr>
      <p:sp>
        <p:nvSpPr>
          <p:cNvPr id="10" name="Text Placeholder 2"/>
          <p:cNvSpPr>
            <a:spLocks noGrp="1"/>
          </p:cNvSpPr>
          <p:nvPr>
            <p:ph type="body" sz="quarter" idx="23"/>
          </p:nvPr>
        </p:nvSpPr>
        <p:spPr>
          <a:xfrm>
            <a:off x="336551" y="1268761"/>
            <a:ext cx="11518900" cy="4878039"/>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4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400" b="0" i="0">
                <a:solidFill>
                  <a:schemeClr val="tx1"/>
                </a:solidFill>
                <a:latin typeface="Helvetica Light" panose="020B0403020202020204" pitchFamily="34" charset="0"/>
                <a:ea typeface="Lato Light" panose="020F0502020204030203" pitchFamily="34" charset="0"/>
                <a:cs typeface="Lato Light"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5pPr>
              <a:defRPr/>
            </a:lvl5pPr>
          </a:lstStyle>
          <a:p>
            <a:pPr lvl="0"/>
            <a:r>
              <a:rPr lang="en-US"/>
              <a:t>Click to edit Master text styles</a:t>
            </a:r>
          </a:p>
        </p:txBody>
      </p:sp>
      <p:sp>
        <p:nvSpPr>
          <p:cNvPr id="7"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1098814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Basic w Headings - Dark">
    <p:spTree>
      <p:nvGrpSpPr>
        <p:cNvPr id="1" name=""/>
        <p:cNvGrpSpPr/>
        <p:nvPr/>
      </p:nvGrpSpPr>
      <p:grpSpPr>
        <a:xfrm>
          <a:off x="0" y="0"/>
          <a:ext cx="0" cy="0"/>
          <a:chOff x="0" y="0"/>
          <a:chExt cx="0" cy="0"/>
        </a:xfrm>
      </p:grpSpPr>
      <p:sp>
        <p:nvSpPr>
          <p:cNvPr id="8" name="Text Placeholder 26"/>
          <p:cNvSpPr>
            <a:spLocks noGrp="1"/>
          </p:cNvSpPr>
          <p:nvPr>
            <p:ph type="body" sz="quarter" idx="24"/>
          </p:nvPr>
        </p:nvSpPr>
        <p:spPr>
          <a:xfrm>
            <a:off x="336550" y="1164377"/>
            <a:ext cx="11518900" cy="417340"/>
          </a:xfrm>
          <a:prstGeom prst="rect">
            <a:avLst/>
          </a:prstGeom>
        </p:spPr>
        <p:txBody>
          <a:bodyPr lIns="45720" rIns="45720"/>
          <a:lstStyle>
            <a:lvl1pPr marL="0" indent="0">
              <a:spcBef>
                <a:spcPts val="0"/>
              </a:spcBef>
              <a:buFont typeface="Arial" panose="020B0604020202020204" pitchFamily="34" charset="0"/>
              <a:buNone/>
              <a:defRPr sz="1800" b="0" i="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pPr lvl="0"/>
            <a:r>
              <a:rPr lang="en-US"/>
              <a:t>Click to edit Master text styles</a:t>
            </a:r>
          </a:p>
        </p:txBody>
      </p:sp>
      <p:sp>
        <p:nvSpPr>
          <p:cNvPr id="9" name="Text Placeholder 2"/>
          <p:cNvSpPr>
            <a:spLocks noGrp="1"/>
          </p:cNvSpPr>
          <p:nvPr>
            <p:ph type="body" sz="quarter" idx="25"/>
          </p:nvPr>
        </p:nvSpPr>
        <p:spPr>
          <a:xfrm>
            <a:off x="336551" y="1581717"/>
            <a:ext cx="11518900" cy="4565084"/>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26"/>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5pPr>
              <a:defRPr/>
            </a:lvl5pPr>
          </a:lstStyle>
          <a:p>
            <a:pPr lvl="0"/>
            <a:r>
              <a:rPr lang="en-US"/>
              <a:t>Click to edit Master text styles</a:t>
            </a:r>
          </a:p>
        </p:txBody>
      </p:sp>
      <p:sp>
        <p:nvSpPr>
          <p:cNvPr id="10"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2510607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2 Column - Dark">
    <p:spTree>
      <p:nvGrpSpPr>
        <p:cNvPr id="1" name=""/>
        <p:cNvGrpSpPr/>
        <p:nvPr/>
      </p:nvGrpSpPr>
      <p:grpSpPr>
        <a:xfrm>
          <a:off x="0" y="0"/>
          <a:ext cx="0" cy="0"/>
          <a:chOff x="0" y="0"/>
          <a:chExt cx="0" cy="0"/>
        </a:xfrm>
      </p:grpSpPr>
      <p:sp>
        <p:nvSpPr>
          <p:cNvPr id="9" name="Text Placeholder 2"/>
          <p:cNvSpPr>
            <a:spLocks noGrp="1"/>
          </p:cNvSpPr>
          <p:nvPr>
            <p:ph type="body" sz="quarter" idx="26"/>
          </p:nvPr>
        </p:nvSpPr>
        <p:spPr>
          <a:xfrm>
            <a:off x="336552" y="1164376"/>
            <a:ext cx="5669280" cy="4982424"/>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latin typeface="Helvetica Light" panose="020B0403020202020204" pitchFamily="34" charset="0"/>
                <a:ea typeface="Lato Light" panose="020F0502020204030203" pitchFamily="34" charset="0"/>
                <a:cs typeface="Lato Light"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2"/>
          <p:cNvSpPr>
            <a:spLocks noGrp="1"/>
          </p:cNvSpPr>
          <p:nvPr>
            <p:ph type="body" sz="quarter" idx="27"/>
          </p:nvPr>
        </p:nvSpPr>
        <p:spPr>
          <a:xfrm>
            <a:off x="6186171" y="1164376"/>
            <a:ext cx="5669280" cy="4982424"/>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latin typeface="Helvetica Light" panose="020B0403020202020204" pitchFamily="34" charset="0"/>
                <a:ea typeface="Lato Light" panose="020F0502020204030203" pitchFamily="34" charset="0"/>
                <a:cs typeface="Lato Light"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5pPr>
              <a:defRPr/>
            </a:lvl5pPr>
          </a:lstStyle>
          <a:p>
            <a:pPr lvl="0"/>
            <a:r>
              <a:rPr lang="en-US"/>
              <a:t>Click to edit Master text styles</a:t>
            </a:r>
          </a:p>
        </p:txBody>
      </p:sp>
      <p:sp>
        <p:nvSpPr>
          <p:cNvPr id="8"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110266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2 Column w Headings - Dark">
    <p:spTree>
      <p:nvGrpSpPr>
        <p:cNvPr id="1" name=""/>
        <p:cNvGrpSpPr/>
        <p:nvPr/>
      </p:nvGrpSpPr>
      <p:grpSpPr>
        <a:xfrm>
          <a:off x="0" y="0"/>
          <a:ext cx="0" cy="0"/>
          <a:chOff x="0" y="0"/>
          <a:chExt cx="0" cy="0"/>
        </a:xfrm>
      </p:grpSpPr>
      <p:sp>
        <p:nvSpPr>
          <p:cNvPr id="8" name="Text Placeholder 26"/>
          <p:cNvSpPr>
            <a:spLocks noGrp="1"/>
          </p:cNvSpPr>
          <p:nvPr>
            <p:ph type="body" sz="quarter" idx="24"/>
          </p:nvPr>
        </p:nvSpPr>
        <p:spPr>
          <a:xfrm>
            <a:off x="336551" y="1164376"/>
            <a:ext cx="5669280" cy="414528"/>
          </a:xfrm>
          <a:prstGeom prst="rect">
            <a:avLst/>
          </a:prstGeom>
        </p:spPr>
        <p:txBody>
          <a:bodyPr lIns="45720" rIns="45720"/>
          <a:lstStyle>
            <a:lvl1pPr marL="0" indent="0">
              <a:spcBef>
                <a:spcPts val="0"/>
              </a:spcBef>
              <a:buFont typeface="Arial" panose="020B0604020202020204" pitchFamily="34" charset="0"/>
              <a:buNone/>
              <a:defRPr sz="1800" b="0" i="0">
                <a:solidFill>
                  <a:schemeClr val="bg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15" name="Text Placeholder 26"/>
          <p:cNvSpPr>
            <a:spLocks noGrp="1"/>
          </p:cNvSpPr>
          <p:nvPr>
            <p:ph type="body" sz="quarter" idx="26"/>
          </p:nvPr>
        </p:nvSpPr>
        <p:spPr>
          <a:xfrm>
            <a:off x="6186171" y="1164376"/>
            <a:ext cx="5669280" cy="414528"/>
          </a:xfrm>
          <a:prstGeom prst="rect">
            <a:avLst/>
          </a:prstGeom>
        </p:spPr>
        <p:txBody>
          <a:bodyPr lIns="45720" rIns="45720"/>
          <a:lstStyle>
            <a:lvl1pPr marL="0" indent="0">
              <a:spcBef>
                <a:spcPts val="0"/>
              </a:spcBef>
              <a:buNone/>
              <a:defRPr sz="1800" b="0" i="0">
                <a:solidFill>
                  <a:schemeClr val="bg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16" name="Text Placeholder 2"/>
          <p:cNvSpPr>
            <a:spLocks noGrp="1"/>
          </p:cNvSpPr>
          <p:nvPr>
            <p:ph type="body" sz="quarter" idx="27"/>
          </p:nvPr>
        </p:nvSpPr>
        <p:spPr>
          <a:xfrm>
            <a:off x="336552" y="1581717"/>
            <a:ext cx="5669280" cy="4565084"/>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200"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2"/>
          <p:cNvSpPr>
            <a:spLocks noGrp="1"/>
          </p:cNvSpPr>
          <p:nvPr>
            <p:ph type="body" sz="quarter" idx="28"/>
          </p:nvPr>
        </p:nvSpPr>
        <p:spPr>
          <a:xfrm>
            <a:off x="6186171" y="1581717"/>
            <a:ext cx="5669280" cy="4565084"/>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200"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a:t>Click to edit Master text styles</a:t>
            </a:r>
          </a:p>
        </p:txBody>
      </p:sp>
      <p:sp>
        <p:nvSpPr>
          <p:cNvPr id="12"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1927347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2 Column w Picture - Dark">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336551" y="1164376"/>
            <a:ext cx="5005888" cy="5003341"/>
          </a:xfrm>
          <a:prstGeom prst="rect">
            <a:avLst/>
          </a:prstGeom>
        </p:spPr>
        <p:txBody>
          <a:bodyPr vert="horz"/>
          <a:lstStyle>
            <a:lvl1pPr marL="0" indent="0">
              <a:buNone/>
              <a:defRPr sz="4000" b="0" i="0" baseline="0">
                <a:solidFill>
                  <a:schemeClr val="bg1"/>
                </a:solidFill>
                <a:latin typeface="Calibri Light" panose="020F0302020204030204" pitchFamily="34" charset="0"/>
                <a:cs typeface="Calibri Light" panose="020F0302020204030204" pitchFamily="34" charset="0"/>
              </a:defRPr>
            </a:lvl1pPr>
          </a:lstStyle>
          <a:p>
            <a:pPr lvl="0"/>
            <a:r>
              <a:rPr lang="en-US" noProof="0"/>
              <a:t>Drag picture to placeholder or click icon to add</a:t>
            </a:r>
          </a:p>
        </p:txBody>
      </p:sp>
      <p:sp>
        <p:nvSpPr>
          <p:cNvPr id="27" name="Text Placeholder 26"/>
          <p:cNvSpPr>
            <a:spLocks noGrp="1"/>
          </p:cNvSpPr>
          <p:nvPr>
            <p:ph type="body" sz="quarter" idx="22"/>
          </p:nvPr>
        </p:nvSpPr>
        <p:spPr>
          <a:xfrm>
            <a:off x="5488518" y="1164376"/>
            <a:ext cx="6366933" cy="414528"/>
          </a:xfrm>
          <a:prstGeom prst="rect">
            <a:avLst/>
          </a:prstGeom>
        </p:spPr>
        <p:txBody>
          <a:bodyPr lIns="45720" rIns="45720"/>
          <a:lstStyle>
            <a:lvl1pPr marL="0" indent="0">
              <a:spcBef>
                <a:spcPts val="0"/>
              </a:spcBef>
              <a:buNone/>
              <a:defRPr sz="1800" b="0" i="0">
                <a:solidFill>
                  <a:schemeClr val="bg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7" name="Text Placeholder 2"/>
          <p:cNvSpPr>
            <a:spLocks noGrp="1"/>
          </p:cNvSpPr>
          <p:nvPr>
            <p:ph type="body" sz="quarter" idx="28"/>
          </p:nvPr>
        </p:nvSpPr>
        <p:spPr>
          <a:xfrm>
            <a:off x="5488518" y="1581717"/>
            <a:ext cx="6366933" cy="4586001"/>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bg1"/>
                </a:solidFill>
                <a:latin typeface="Calibri Light" panose="020F0302020204030204"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solidFill>
                  <a:schemeClr val="bg1"/>
                </a:solidFill>
                <a:latin typeface="Calibri Light" panose="020F0302020204030204"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solidFill>
                  <a:schemeClr val="bg1"/>
                </a:solidFill>
                <a:latin typeface="Calibri Light" panose="020F0302020204030204"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a:t>Click to edit Master text styles</a:t>
            </a:r>
          </a:p>
        </p:txBody>
      </p:sp>
      <p:sp>
        <p:nvSpPr>
          <p:cNvPr id="10"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1476465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Blank - Dark">
    <p:spTree>
      <p:nvGrpSpPr>
        <p:cNvPr id="1" name=""/>
        <p:cNvGrpSpPr/>
        <p:nvPr/>
      </p:nvGrpSpPr>
      <p:grpSpPr>
        <a:xfrm>
          <a:off x="0" y="0"/>
          <a:ext cx="0" cy="0"/>
          <a:chOff x="0" y="0"/>
          <a:chExt cx="0" cy="0"/>
        </a:xfrm>
      </p:grpSpPr>
      <p:sp>
        <p:nvSpPr>
          <p:cNvPr id="6"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a:t>Click to edit Master text styles</a:t>
            </a:r>
          </a:p>
        </p:txBody>
      </p:sp>
      <p:sp>
        <p:nvSpPr>
          <p:cNvPr id="7"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2483335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of Contents - Dark">
    <p:spTree>
      <p:nvGrpSpPr>
        <p:cNvPr id="1" name=""/>
        <p:cNvGrpSpPr/>
        <p:nvPr/>
      </p:nvGrpSpPr>
      <p:grpSpPr>
        <a:xfrm>
          <a:off x="0" y="0"/>
          <a:ext cx="0" cy="0"/>
          <a:chOff x="0" y="0"/>
          <a:chExt cx="0" cy="0"/>
        </a:xfrm>
      </p:grpSpPr>
      <p:sp>
        <p:nvSpPr>
          <p:cNvPr id="34" name="Text Placeholder 3">
            <a:extLst>
              <a:ext uri="{FF2B5EF4-FFF2-40B4-BE49-F238E27FC236}">
                <a16:creationId xmlns:a16="http://schemas.microsoft.com/office/drawing/2014/main" id="{EE8C0B55-BB28-4CFA-B134-87B2B94CC17A}"/>
              </a:ext>
            </a:extLst>
          </p:cNvPr>
          <p:cNvSpPr>
            <a:spLocks noGrp="1"/>
          </p:cNvSpPr>
          <p:nvPr>
            <p:ph type="body" sz="quarter" idx="33" hasCustomPrompt="1"/>
          </p:nvPr>
        </p:nvSpPr>
        <p:spPr>
          <a:xfrm>
            <a:off x="2099395" y="3814810"/>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a:t>XX</a:t>
            </a:r>
          </a:p>
        </p:txBody>
      </p:sp>
      <p:sp>
        <p:nvSpPr>
          <p:cNvPr id="35" name="Text Placeholder 3">
            <a:extLst>
              <a:ext uri="{FF2B5EF4-FFF2-40B4-BE49-F238E27FC236}">
                <a16:creationId xmlns:a16="http://schemas.microsoft.com/office/drawing/2014/main" id="{B234E1F0-5398-4CDE-9022-837D7A588B19}"/>
              </a:ext>
            </a:extLst>
          </p:cNvPr>
          <p:cNvSpPr>
            <a:spLocks noGrp="1"/>
          </p:cNvSpPr>
          <p:nvPr>
            <p:ph type="body" sz="quarter" idx="34" hasCustomPrompt="1"/>
          </p:nvPr>
        </p:nvSpPr>
        <p:spPr>
          <a:xfrm>
            <a:off x="6015432" y="3814810"/>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a:t>XX</a:t>
            </a:r>
          </a:p>
        </p:txBody>
      </p:sp>
      <p:sp>
        <p:nvSpPr>
          <p:cNvPr id="36" name="Text Placeholder 3">
            <a:extLst>
              <a:ext uri="{FF2B5EF4-FFF2-40B4-BE49-F238E27FC236}">
                <a16:creationId xmlns:a16="http://schemas.microsoft.com/office/drawing/2014/main" id="{F98AAFAE-0CED-47C4-B39A-791FF266C3BC}"/>
              </a:ext>
            </a:extLst>
          </p:cNvPr>
          <p:cNvSpPr>
            <a:spLocks noGrp="1"/>
          </p:cNvSpPr>
          <p:nvPr>
            <p:ph type="body" sz="quarter" idx="35" hasCustomPrompt="1"/>
          </p:nvPr>
        </p:nvSpPr>
        <p:spPr>
          <a:xfrm>
            <a:off x="9931469" y="3814810"/>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a:t>XX</a:t>
            </a:r>
          </a:p>
        </p:txBody>
      </p:sp>
      <p:sp>
        <p:nvSpPr>
          <p:cNvPr id="4" name="Text Placeholder 3">
            <a:extLst>
              <a:ext uri="{FF2B5EF4-FFF2-40B4-BE49-F238E27FC236}">
                <a16:creationId xmlns:a16="http://schemas.microsoft.com/office/drawing/2014/main" id="{353CB63A-FF74-4940-8306-3430018F6D79}"/>
              </a:ext>
            </a:extLst>
          </p:cNvPr>
          <p:cNvSpPr>
            <a:spLocks noGrp="1"/>
          </p:cNvSpPr>
          <p:nvPr>
            <p:ph type="body" sz="quarter" idx="30" hasCustomPrompt="1"/>
          </p:nvPr>
        </p:nvSpPr>
        <p:spPr>
          <a:xfrm>
            <a:off x="2099395" y="1624688"/>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a:t>XX</a:t>
            </a:r>
          </a:p>
        </p:txBody>
      </p:sp>
      <p:sp>
        <p:nvSpPr>
          <p:cNvPr id="26" name="Text Placeholder 3">
            <a:extLst>
              <a:ext uri="{FF2B5EF4-FFF2-40B4-BE49-F238E27FC236}">
                <a16:creationId xmlns:a16="http://schemas.microsoft.com/office/drawing/2014/main" id="{30202093-9953-43B0-8222-8A64479A915B}"/>
              </a:ext>
            </a:extLst>
          </p:cNvPr>
          <p:cNvSpPr>
            <a:spLocks noGrp="1"/>
          </p:cNvSpPr>
          <p:nvPr>
            <p:ph type="body" sz="quarter" idx="31" hasCustomPrompt="1"/>
          </p:nvPr>
        </p:nvSpPr>
        <p:spPr>
          <a:xfrm>
            <a:off x="6015432" y="1624688"/>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a:t>XX</a:t>
            </a:r>
          </a:p>
        </p:txBody>
      </p:sp>
      <p:sp>
        <p:nvSpPr>
          <p:cNvPr id="27" name="Text Placeholder 3">
            <a:extLst>
              <a:ext uri="{FF2B5EF4-FFF2-40B4-BE49-F238E27FC236}">
                <a16:creationId xmlns:a16="http://schemas.microsoft.com/office/drawing/2014/main" id="{56A89143-E720-481F-919B-758BC13F9516}"/>
              </a:ext>
            </a:extLst>
          </p:cNvPr>
          <p:cNvSpPr>
            <a:spLocks noGrp="1"/>
          </p:cNvSpPr>
          <p:nvPr>
            <p:ph type="body" sz="quarter" idx="32" hasCustomPrompt="1"/>
          </p:nvPr>
        </p:nvSpPr>
        <p:spPr>
          <a:xfrm>
            <a:off x="9931469" y="1624688"/>
            <a:ext cx="1947672" cy="1323439"/>
          </a:xfrm>
          <a:prstGeom prst="rect">
            <a:avLst/>
          </a:prstGeom>
          <a:noFill/>
          <a:ln>
            <a:noFill/>
          </a:ln>
        </p:spPr>
        <p:txBody>
          <a:bodyPr wrap="square" lIns="91440" rtlCol="0">
            <a:spAutoFit/>
          </a:bodyPr>
          <a:lstStyle>
            <a:lvl1pPr marL="0" indent="0" algn="r">
              <a:buNone/>
              <a:defRPr lang="en-US" sz="80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a:t>XX</a:t>
            </a:r>
          </a:p>
        </p:txBody>
      </p:sp>
      <p:sp>
        <p:nvSpPr>
          <p:cNvPr id="41" name="Text Placeholder 40"/>
          <p:cNvSpPr>
            <a:spLocks noGrp="1"/>
          </p:cNvSpPr>
          <p:nvPr>
            <p:ph type="body" sz="quarter" idx="17" hasCustomPrompt="1"/>
          </p:nvPr>
        </p:nvSpPr>
        <p:spPr>
          <a:xfrm>
            <a:off x="312380" y="2769442"/>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Place table of contents copy here lorem ipsum dolor </a:t>
            </a:r>
            <a:r>
              <a:rPr lang="en-US" err="1"/>
              <a:t>eres</a:t>
            </a:r>
            <a:endParaRPr lang="en-US"/>
          </a:p>
        </p:txBody>
      </p:sp>
      <p:sp>
        <p:nvSpPr>
          <p:cNvPr id="53" name="Text Placeholder 52"/>
          <p:cNvSpPr>
            <a:spLocks noGrp="1"/>
          </p:cNvSpPr>
          <p:nvPr>
            <p:ph type="body" sz="quarter" idx="18" hasCustomPrompt="1"/>
          </p:nvPr>
        </p:nvSpPr>
        <p:spPr>
          <a:xfrm>
            <a:off x="312380" y="2022544"/>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a:t>Section name here</a:t>
            </a:r>
          </a:p>
        </p:txBody>
      </p:sp>
      <p:sp>
        <p:nvSpPr>
          <p:cNvPr id="73" name="Text Placeholder 40"/>
          <p:cNvSpPr>
            <a:spLocks noGrp="1"/>
          </p:cNvSpPr>
          <p:nvPr>
            <p:ph type="body" sz="quarter" idx="19" hasCustomPrompt="1"/>
          </p:nvPr>
        </p:nvSpPr>
        <p:spPr>
          <a:xfrm>
            <a:off x="4219950" y="2772267"/>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Place table of contents copy here lorem ipsum dolor </a:t>
            </a:r>
            <a:r>
              <a:rPr lang="en-US" err="1"/>
              <a:t>eres</a:t>
            </a:r>
            <a:endParaRPr lang="en-US"/>
          </a:p>
        </p:txBody>
      </p:sp>
      <p:sp>
        <p:nvSpPr>
          <p:cNvPr id="75" name="Text Placeholder 52"/>
          <p:cNvSpPr>
            <a:spLocks noGrp="1"/>
          </p:cNvSpPr>
          <p:nvPr>
            <p:ph type="body" sz="quarter" idx="20" hasCustomPrompt="1"/>
          </p:nvPr>
        </p:nvSpPr>
        <p:spPr>
          <a:xfrm>
            <a:off x="4219950" y="2025369"/>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a:t>Section name here</a:t>
            </a:r>
          </a:p>
        </p:txBody>
      </p:sp>
      <p:sp>
        <p:nvSpPr>
          <p:cNvPr id="77" name="Text Placeholder 40"/>
          <p:cNvSpPr>
            <a:spLocks noGrp="1"/>
          </p:cNvSpPr>
          <p:nvPr>
            <p:ph type="body" sz="quarter" idx="21" hasCustomPrompt="1"/>
          </p:nvPr>
        </p:nvSpPr>
        <p:spPr>
          <a:xfrm>
            <a:off x="8127520" y="2769442"/>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Place table of contents copy here lorem ipsum dolor </a:t>
            </a:r>
            <a:r>
              <a:rPr lang="en-US" err="1"/>
              <a:t>eres</a:t>
            </a:r>
            <a:endParaRPr lang="en-US"/>
          </a:p>
        </p:txBody>
      </p:sp>
      <p:sp>
        <p:nvSpPr>
          <p:cNvPr id="79" name="Text Placeholder 52"/>
          <p:cNvSpPr>
            <a:spLocks noGrp="1"/>
          </p:cNvSpPr>
          <p:nvPr>
            <p:ph type="body" sz="quarter" idx="22" hasCustomPrompt="1"/>
          </p:nvPr>
        </p:nvSpPr>
        <p:spPr>
          <a:xfrm>
            <a:off x="8127520" y="2022544"/>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a:t>Section name here</a:t>
            </a:r>
          </a:p>
        </p:txBody>
      </p:sp>
      <p:sp>
        <p:nvSpPr>
          <p:cNvPr id="81" name="Text Placeholder 40"/>
          <p:cNvSpPr>
            <a:spLocks noGrp="1"/>
          </p:cNvSpPr>
          <p:nvPr>
            <p:ph type="body" sz="quarter" idx="23" hasCustomPrompt="1"/>
          </p:nvPr>
        </p:nvSpPr>
        <p:spPr>
          <a:xfrm>
            <a:off x="312380" y="4938614"/>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Place table of contents copy here lorem ipsum dolor </a:t>
            </a:r>
            <a:r>
              <a:rPr lang="en-US" err="1"/>
              <a:t>eres</a:t>
            </a:r>
            <a:endParaRPr lang="en-US"/>
          </a:p>
        </p:txBody>
      </p:sp>
      <p:sp>
        <p:nvSpPr>
          <p:cNvPr id="84" name="Text Placeholder 52"/>
          <p:cNvSpPr>
            <a:spLocks noGrp="1"/>
          </p:cNvSpPr>
          <p:nvPr>
            <p:ph type="body" sz="quarter" idx="24" hasCustomPrompt="1"/>
          </p:nvPr>
        </p:nvSpPr>
        <p:spPr>
          <a:xfrm>
            <a:off x="312380" y="4191716"/>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a:t>Section name here</a:t>
            </a:r>
          </a:p>
        </p:txBody>
      </p:sp>
      <p:sp>
        <p:nvSpPr>
          <p:cNvPr id="85" name="Text Placeholder 40"/>
          <p:cNvSpPr>
            <a:spLocks noGrp="1"/>
          </p:cNvSpPr>
          <p:nvPr>
            <p:ph type="body" sz="quarter" idx="25" hasCustomPrompt="1"/>
          </p:nvPr>
        </p:nvSpPr>
        <p:spPr>
          <a:xfrm>
            <a:off x="4219950" y="4941439"/>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Place table of contents copy here lorem ipsum dolor </a:t>
            </a:r>
            <a:r>
              <a:rPr lang="en-US" err="1"/>
              <a:t>eres</a:t>
            </a:r>
            <a:endParaRPr lang="en-US"/>
          </a:p>
        </p:txBody>
      </p:sp>
      <p:sp>
        <p:nvSpPr>
          <p:cNvPr id="87" name="Text Placeholder 52"/>
          <p:cNvSpPr>
            <a:spLocks noGrp="1"/>
          </p:cNvSpPr>
          <p:nvPr>
            <p:ph type="body" sz="quarter" idx="26" hasCustomPrompt="1"/>
          </p:nvPr>
        </p:nvSpPr>
        <p:spPr>
          <a:xfrm>
            <a:off x="4219950" y="4194541"/>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a:t>Section name here</a:t>
            </a:r>
          </a:p>
        </p:txBody>
      </p:sp>
      <p:sp>
        <p:nvSpPr>
          <p:cNvPr id="89" name="Text Placeholder 40"/>
          <p:cNvSpPr>
            <a:spLocks noGrp="1"/>
          </p:cNvSpPr>
          <p:nvPr>
            <p:ph type="body" sz="quarter" idx="27" hasCustomPrompt="1"/>
          </p:nvPr>
        </p:nvSpPr>
        <p:spPr>
          <a:xfrm>
            <a:off x="8127520" y="4938614"/>
            <a:ext cx="3446821" cy="637212"/>
          </a:xfrm>
          <a:prstGeom prst="rect">
            <a:avLst/>
          </a:prstGeom>
        </p:spPr>
        <p:txBody>
          <a:bodyPr lIns="0" tIns="0" bIns="0"/>
          <a:lstStyle>
            <a:lvl1pPr marL="0" indent="0">
              <a:buNone/>
              <a:defRPr sz="1200" b="0" i="0" baseline="0">
                <a:solidFill>
                  <a:schemeClr val="bg1"/>
                </a:solidFill>
                <a:latin typeface="Calibri Light" panose="020F0302020204030204" pitchFamily="34" charset="0"/>
                <a:ea typeface="Lato Light" panose="020F0502020204030203" pitchFamily="34" charset="0"/>
                <a:cs typeface="Calibri Light" panose="020F0302020204030204" pitchFamily="34" charset="0"/>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Place table of contents copy here lorem ipsum dolor </a:t>
            </a:r>
            <a:r>
              <a:rPr lang="en-US" err="1"/>
              <a:t>eres</a:t>
            </a:r>
            <a:endParaRPr lang="en-US"/>
          </a:p>
        </p:txBody>
      </p:sp>
      <p:sp>
        <p:nvSpPr>
          <p:cNvPr id="91" name="Text Placeholder 52"/>
          <p:cNvSpPr>
            <a:spLocks noGrp="1"/>
          </p:cNvSpPr>
          <p:nvPr>
            <p:ph type="body" sz="quarter" idx="28" hasCustomPrompt="1"/>
          </p:nvPr>
        </p:nvSpPr>
        <p:spPr>
          <a:xfrm>
            <a:off x="8127520" y="4191716"/>
            <a:ext cx="2653002" cy="448733"/>
          </a:xfrm>
          <a:prstGeom prst="rect">
            <a:avLst/>
          </a:prstGeom>
        </p:spPr>
        <p:txBody>
          <a:bodyPr lIns="0" tIns="0" rIns="0" bIns="0" anchor="ctr"/>
          <a:lstStyle>
            <a:lvl1pPr marL="0" indent="0">
              <a:buNone/>
              <a:defRPr sz="1600" b="0" i="0">
                <a:solidFill>
                  <a:schemeClr val="bg1"/>
                </a:solidFill>
                <a:latin typeface="Calibri Light" panose="020F0302020204030204" pitchFamily="34" charset="0"/>
                <a:ea typeface="Lato" panose="020F0502020204030203" pitchFamily="34" charset="0"/>
                <a:cs typeface="Calibri Light" panose="020F0302020204030204" pitchFamily="34" charset="0"/>
              </a:defRPr>
            </a:lvl1pPr>
            <a:lvl2pPr marL="609585" indent="0">
              <a:buNone/>
              <a:defRPr>
                <a:solidFill>
                  <a:schemeClr val="bg1"/>
                </a:solidFill>
                <a:latin typeface="ARS Maquette" charset="0"/>
                <a:ea typeface="ARS Maquette" charset="0"/>
                <a:cs typeface="ARS Maquette" charset="0"/>
              </a:defRPr>
            </a:lvl2pPr>
            <a:lvl3pPr marL="1219170" indent="0">
              <a:buNone/>
              <a:defRPr>
                <a:solidFill>
                  <a:schemeClr val="bg1"/>
                </a:solidFill>
                <a:latin typeface="ARS Maquette" charset="0"/>
                <a:ea typeface="ARS Maquette" charset="0"/>
                <a:cs typeface="ARS Maquette" charset="0"/>
              </a:defRPr>
            </a:lvl3pPr>
            <a:lvl4pPr marL="1828754" indent="0">
              <a:buNone/>
              <a:defRPr>
                <a:solidFill>
                  <a:schemeClr val="bg1"/>
                </a:solidFill>
                <a:latin typeface="ARS Maquette" charset="0"/>
                <a:ea typeface="ARS Maquette" charset="0"/>
                <a:cs typeface="ARS Maquette" charset="0"/>
              </a:defRPr>
            </a:lvl4pPr>
            <a:lvl5pPr marL="2438339" indent="0">
              <a:buNone/>
              <a:defRPr>
                <a:solidFill>
                  <a:schemeClr val="bg1"/>
                </a:solidFill>
                <a:latin typeface="ARS Maquette" charset="0"/>
                <a:ea typeface="ARS Maquette" charset="0"/>
                <a:cs typeface="ARS Maquette" charset="0"/>
              </a:defRPr>
            </a:lvl5pPr>
          </a:lstStyle>
          <a:p>
            <a:pPr lvl="0"/>
            <a:r>
              <a:rPr lang="en-US"/>
              <a:t>Section name here</a:t>
            </a:r>
          </a:p>
        </p:txBody>
      </p:sp>
      <p:cxnSp>
        <p:nvCxnSpPr>
          <p:cNvPr id="33" name="Straight Connector 32">
            <a:extLst>
              <a:ext uri="{FF2B5EF4-FFF2-40B4-BE49-F238E27FC236}">
                <a16:creationId xmlns:a16="http://schemas.microsoft.com/office/drawing/2014/main" id="{9694E1F5-6032-6046-A0B7-6B47A59EAA23}"/>
              </a:ext>
            </a:extLst>
          </p:cNvPr>
          <p:cNvCxnSpPr>
            <a:cxnSpLocks/>
          </p:cNvCxnSpPr>
          <p:nvPr userDrawn="1"/>
        </p:nvCxnSpPr>
        <p:spPr>
          <a:xfrm>
            <a:off x="336551" y="1389245"/>
            <a:ext cx="665861"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Content Placeholder 3">
            <a:extLst>
              <a:ext uri="{FF2B5EF4-FFF2-40B4-BE49-F238E27FC236}">
                <a16:creationId xmlns:a16="http://schemas.microsoft.com/office/drawing/2014/main" id="{940CA23C-9C27-7E4B-918E-D9C511A29BF5}"/>
              </a:ext>
            </a:extLst>
          </p:cNvPr>
          <p:cNvSpPr>
            <a:spLocks noGrp="1"/>
          </p:cNvSpPr>
          <p:nvPr>
            <p:ph sz="quarter" idx="29"/>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a:t>Click to edit Master text styles</a:t>
            </a:r>
          </a:p>
        </p:txBody>
      </p:sp>
      <p:sp>
        <p:nvSpPr>
          <p:cNvPr id="30" name="Title 6">
            <a:extLst>
              <a:ext uri="{FF2B5EF4-FFF2-40B4-BE49-F238E27FC236}">
                <a16:creationId xmlns:a16="http://schemas.microsoft.com/office/drawing/2014/main" id="{31829766-39A1-A942-8D89-2D47F731CA22}"/>
              </a:ext>
            </a:extLst>
          </p:cNvPr>
          <p:cNvSpPr>
            <a:spLocks noGrp="1"/>
          </p:cNvSpPr>
          <p:nvPr>
            <p:ph type="title" hasCustomPrompt="1"/>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a:t>Table of Contents</a:t>
            </a:r>
          </a:p>
        </p:txBody>
      </p:sp>
    </p:spTree>
    <p:extLst>
      <p:ext uri="{BB962C8B-B14F-4D97-AF65-F5344CB8AC3E}">
        <p14:creationId xmlns:p14="http://schemas.microsoft.com/office/powerpoint/2010/main" val="2289081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336551" y="1270001"/>
            <a:ext cx="11518900" cy="4897967"/>
          </a:xfrm>
          <a:prstGeom prst="rect">
            <a:avLst/>
          </a:prstGeom>
        </p:spPr>
        <p:txBody>
          <a:bodyPr lIns="45720" rIns="45720"/>
          <a:lstStyle>
            <a:lvl1pPr marL="304792" indent="-304792">
              <a:spcBef>
                <a:spcPts val="0"/>
              </a:spcBef>
              <a:spcAft>
                <a:spcPts val="1600"/>
              </a:spcAft>
              <a:buClr>
                <a:schemeClr val="bg2"/>
              </a:buClr>
              <a:buSzPct val="120000"/>
              <a:defRPr sz="2800" b="0" i="0">
                <a:latin typeface="Calibri Light" panose="020F0302020204030204" pitchFamily="34" charset="0"/>
                <a:ea typeface="Lato Light" panose="020F0502020204030203" pitchFamily="34" charset="0"/>
                <a:cs typeface="Calibri Light" panose="020F0302020204030204" pitchFamily="34" charset="0"/>
              </a:defRPr>
            </a:lvl1pPr>
            <a:lvl2pPr marL="694249" indent="-237061">
              <a:buClr>
                <a:schemeClr val="bg2"/>
              </a:buClr>
              <a:buSzPct val="120000"/>
              <a:buFont typeface="Arial" panose="020B0604020202020204" pitchFamily="34" charset="0"/>
              <a:buChar char="•"/>
              <a:defRPr sz="2667">
                <a:latin typeface="+mj-lt"/>
              </a:defRPr>
            </a:lvl2pPr>
            <a:lvl3pPr marL="1066773" indent="-220128">
              <a:buClr>
                <a:schemeClr val="bg2"/>
              </a:buClr>
              <a:buSzPct val="120000"/>
              <a:buFont typeface="Arial" panose="020B0604020202020204" pitchFamily="34" charset="0"/>
              <a:buChar char="•"/>
              <a:defRPr sz="2400">
                <a:latin typeface="+mj-lt"/>
              </a:defRPr>
            </a:lvl3pPr>
            <a:lvl4pPr marL="1456230" indent="-237061">
              <a:buClr>
                <a:schemeClr val="bg2"/>
              </a:buClr>
              <a:buSzPct val="120000"/>
              <a:buFont typeface="Arial" panose="020B0604020202020204" pitchFamily="34" charset="0"/>
              <a:buChar char="•"/>
              <a:defRPr sz="2133">
                <a:latin typeface="+mj-lt"/>
              </a:defRPr>
            </a:lvl4pPr>
            <a:lvl5pPr marL="1828754" indent="-220128">
              <a:buClr>
                <a:schemeClr val="bg2"/>
              </a:buClr>
              <a:buSzPct val="120000"/>
              <a:buFont typeface="Arial" panose="020B0604020202020204" pitchFamily="34" charset="0"/>
              <a:buChar char="•"/>
              <a:defRPr sz="1867">
                <a:latin typeface="+mj-lt"/>
              </a:defRPr>
            </a:lvl5pPr>
          </a:lstStyle>
          <a:p>
            <a:pPr lvl="0"/>
            <a:r>
              <a:rPr lang="en-US" dirty="0"/>
              <a:t>Click to edit Master text styles</a:t>
            </a:r>
          </a:p>
        </p:txBody>
      </p:sp>
      <p:sp>
        <p:nvSpPr>
          <p:cNvPr id="6" name="Title 6"/>
          <p:cNvSpPr>
            <a:spLocks noGrp="1"/>
          </p:cNvSpPr>
          <p:nvPr>
            <p:ph type="title"/>
          </p:nvPr>
        </p:nvSpPr>
        <p:spPr>
          <a:xfrm>
            <a:off x="336551" y="287771"/>
            <a:ext cx="11518900" cy="438303"/>
          </a:xfrm>
          <a:prstGeom prst="rect">
            <a:avLst/>
          </a:prstGeom>
        </p:spPr>
        <p:txBody>
          <a:bodyPr wrap="square"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dirty="0"/>
              <a:t>Click to edit Master title style</a:t>
            </a:r>
          </a:p>
        </p:txBody>
      </p:sp>
      <p:sp>
        <p:nvSpPr>
          <p:cNvPr id="5" name="Freeform 4">
            <a:extLst>
              <a:ext uri="{FF2B5EF4-FFF2-40B4-BE49-F238E27FC236}">
                <a16:creationId xmlns:a16="http://schemas.microsoft.com/office/drawing/2014/main" id="{9C8ED4C1-5A1C-054C-A321-1BEF4D23C116}"/>
              </a:ext>
            </a:extLst>
          </p:cNvPr>
          <p:cNvSpPr/>
          <p:nvPr userDrawn="1"/>
        </p:nvSpPr>
        <p:spPr>
          <a:xfrm>
            <a:off x="4813300" y="5740390"/>
            <a:ext cx="6946900" cy="673110"/>
          </a:xfrm>
          <a:custGeom>
            <a:avLst/>
            <a:gdLst>
              <a:gd name="connsiteX0" fmla="*/ 0 w 6946900"/>
              <a:gd name="connsiteY0" fmla="*/ 660410 h 673110"/>
              <a:gd name="connsiteX1" fmla="*/ 3175000 w 6946900"/>
              <a:gd name="connsiteY1" fmla="*/ 10 h 673110"/>
              <a:gd name="connsiteX2" fmla="*/ 6946900 w 6946900"/>
              <a:gd name="connsiteY2" fmla="*/ 673110 h 673110"/>
            </a:gdLst>
            <a:ahLst/>
            <a:cxnLst>
              <a:cxn ang="0">
                <a:pos x="connsiteX0" y="connsiteY0"/>
              </a:cxn>
              <a:cxn ang="0">
                <a:pos x="connsiteX1" y="connsiteY1"/>
              </a:cxn>
              <a:cxn ang="0">
                <a:pos x="connsiteX2" y="connsiteY2"/>
              </a:cxn>
            </a:cxnLst>
            <a:rect l="l" t="t" r="r" b="b"/>
            <a:pathLst>
              <a:path w="6946900" h="673110">
                <a:moveTo>
                  <a:pt x="0" y="660410"/>
                </a:moveTo>
                <a:cubicBezTo>
                  <a:pt x="1008591" y="329151"/>
                  <a:pt x="2017183" y="-2107"/>
                  <a:pt x="3175000" y="10"/>
                </a:cubicBezTo>
                <a:cubicBezTo>
                  <a:pt x="4332817" y="2127"/>
                  <a:pt x="6477000" y="635010"/>
                  <a:pt x="6946900" y="673110"/>
                </a:cubicBezTo>
              </a:path>
            </a:pathLst>
          </a:custGeom>
          <a:noFill/>
          <a:ln w="190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56290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Divid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815115-5AC3-2345-A24C-7C2A5F1690CA}"/>
              </a:ext>
            </a:extLst>
          </p:cNvPr>
          <p:cNvSpPr/>
          <p:nvPr userDrawn="1"/>
        </p:nvSpPr>
        <p:spPr>
          <a:xfrm>
            <a:off x="0" y="0"/>
            <a:ext cx="8464732" cy="6858000"/>
          </a:xfrm>
          <a:prstGeom prst="rect">
            <a:avLst/>
          </a:prstGeom>
          <a:solidFill>
            <a:schemeClr val="accent1"/>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err="1">
              <a:solidFill>
                <a:schemeClr val="tx1"/>
              </a:solidFill>
              <a:latin typeface="Helvetica Light" panose="020B0403020202020204"/>
              <a:cs typeface="Helvetica" panose="020B0604020202020204" pitchFamily="34" charset="0"/>
            </a:endParaRPr>
          </a:p>
        </p:txBody>
      </p:sp>
      <p:sp>
        <p:nvSpPr>
          <p:cNvPr id="3" name="Text Placeholder 7">
            <a:extLst>
              <a:ext uri="{FF2B5EF4-FFF2-40B4-BE49-F238E27FC236}">
                <a16:creationId xmlns:a16="http://schemas.microsoft.com/office/drawing/2014/main" id="{2A1EB32F-7EAF-8841-95EA-753456F7C78E}"/>
              </a:ext>
            </a:extLst>
          </p:cNvPr>
          <p:cNvSpPr>
            <a:spLocks noGrp="1"/>
          </p:cNvSpPr>
          <p:nvPr>
            <p:ph type="body" sz="quarter" idx="13" hasCustomPrompt="1"/>
          </p:nvPr>
        </p:nvSpPr>
        <p:spPr>
          <a:xfrm>
            <a:off x="764426" y="995435"/>
            <a:ext cx="4746753" cy="2732220"/>
          </a:xfrm>
          <a:prstGeom prst="rect">
            <a:avLst/>
          </a:prstGeom>
        </p:spPr>
        <p:txBody>
          <a:bodyPr vert="horz" lIns="0" tIns="0" rIns="0" bIns="0" anchor="b"/>
          <a:lstStyle>
            <a:lvl1pPr marL="0" indent="0" algn="l">
              <a:lnSpc>
                <a:spcPts val="4800"/>
              </a:lnSpc>
              <a:spcBef>
                <a:spcPts val="800"/>
              </a:spcBef>
              <a:buNone/>
              <a:defRPr sz="4400" b="0" i="0" cap="none" spc="267" baseline="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Click to edit Master</a:t>
            </a:r>
            <a:br>
              <a:rPr lang="en-US"/>
            </a:br>
            <a:r>
              <a:rPr lang="en-US"/>
              <a:t>text styles.</a:t>
            </a:r>
          </a:p>
        </p:txBody>
      </p:sp>
      <p:cxnSp>
        <p:nvCxnSpPr>
          <p:cNvPr id="5" name="Straight Connector 4">
            <a:extLst>
              <a:ext uri="{FF2B5EF4-FFF2-40B4-BE49-F238E27FC236}">
                <a16:creationId xmlns:a16="http://schemas.microsoft.com/office/drawing/2014/main" id="{C3BF6725-5EDB-794B-838C-65CCC5FCEF2E}"/>
              </a:ext>
            </a:extLst>
          </p:cNvPr>
          <p:cNvCxnSpPr>
            <a:cxnSpLocks/>
          </p:cNvCxnSpPr>
          <p:nvPr userDrawn="1"/>
        </p:nvCxnSpPr>
        <p:spPr>
          <a:xfrm>
            <a:off x="764426" y="4176039"/>
            <a:ext cx="665861"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Text Placeholder 3">
            <a:extLst>
              <a:ext uri="{FF2B5EF4-FFF2-40B4-BE49-F238E27FC236}">
                <a16:creationId xmlns:a16="http://schemas.microsoft.com/office/drawing/2014/main" id="{D8E6169D-CC42-3B41-B789-4C46A8A58780}"/>
              </a:ext>
            </a:extLst>
          </p:cNvPr>
          <p:cNvSpPr>
            <a:spLocks noGrp="1"/>
          </p:cNvSpPr>
          <p:nvPr>
            <p:ph type="body" sz="quarter" idx="31" hasCustomPrompt="1"/>
          </p:nvPr>
        </p:nvSpPr>
        <p:spPr>
          <a:xfrm>
            <a:off x="6307510" y="0"/>
            <a:ext cx="1947672" cy="1862048"/>
          </a:xfrm>
          <a:prstGeom prst="rect">
            <a:avLst/>
          </a:prstGeom>
          <a:noFill/>
          <a:ln>
            <a:noFill/>
          </a:ln>
        </p:spPr>
        <p:txBody>
          <a:bodyPr wrap="square" lIns="91440" rtlCol="0">
            <a:spAutoFit/>
          </a:bodyPr>
          <a:lstStyle>
            <a:lvl1pPr marL="0" indent="0" algn="r">
              <a:buNone/>
              <a:defRPr lang="en-US" sz="11500" b="0" i="0" smtClean="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defRPr lang="en-US" sz="1800" smtClean="0"/>
            </a:lvl2pPr>
            <a:lvl3pPr>
              <a:defRPr lang="en-US" sz="1800" smtClean="0"/>
            </a:lvl3pPr>
            <a:lvl4pPr>
              <a:defRPr lang="en-US" sz="1800" smtClean="0"/>
            </a:lvl4pPr>
            <a:lvl5pPr>
              <a:defRPr lang="en-US" sz="1800"/>
            </a:lvl5pPr>
          </a:lstStyle>
          <a:p>
            <a:pPr marL="0" lvl="0" algn="r" defTabSz="914400" eaLnBrk="1" latinLnBrk="0" hangingPunct="1"/>
            <a:r>
              <a:rPr lang="en-US"/>
              <a:t>xx</a:t>
            </a:r>
          </a:p>
        </p:txBody>
      </p:sp>
      <p:sp>
        <p:nvSpPr>
          <p:cNvPr id="8" name="Text Placeholder 22">
            <a:extLst>
              <a:ext uri="{FF2B5EF4-FFF2-40B4-BE49-F238E27FC236}">
                <a16:creationId xmlns:a16="http://schemas.microsoft.com/office/drawing/2014/main" id="{B2CD6F06-5B6E-4828-8FBB-CA27431EF5EB}"/>
              </a:ext>
            </a:extLst>
          </p:cNvPr>
          <p:cNvSpPr txBox="1">
            <a:spLocks/>
          </p:cNvSpPr>
          <p:nvPr userDrawn="1"/>
        </p:nvSpPr>
        <p:spPr>
          <a:xfrm>
            <a:off x="11332366" y="6430743"/>
            <a:ext cx="618067" cy="254000"/>
          </a:xfrm>
          <a:prstGeom prst="rect">
            <a:avLst/>
          </a:prstGeom>
        </p:spPr>
        <p:txBody>
          <a:bodyPr vert="horz" lIns="0" tIns="0" rIns="0" bIns="0" anchor="ctr"/>
          <a:lstStyle>
            <a:lvl1pPr marL="0" indent="0" algn="r"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9138E1F4-988A-A04B-9E43-081E3275E611}" type="slidenum">
              <a:rPr lang="en-US" sz="1500" b="0" i="0" smtClean="0">
                <a:solidFill>
                  <a:schemeClr val="bg1">
                    <a:lumMod val="65000"/>
                  </a:schemeClr>
                </a:solidFill>
                <a:latin typeface="Calibri Light" panose="020F0302020204030204" pitchFamily="34" charset="0"/>
                <a:cs typeface="Calibri Light" panose="020F0302020204030204" pitchFamily="34" charset="0"/>
              </a:rPr>
              <a:pPr/>
              <a:t>‹#›</a:t>
            </a:fld>
            <a:endParaRPr lang="en-US" sz="1500" b="0" i="0">
              <a:solidFill>
                <a:schemeClr val="bg1">
                  <a:lumMod val="65000"/>
                </a:schemeClr>
              </a:solidFill>
              <a:latin typeface="Calibri Light" panose="020F0302020204030204" pitchFamily="34" charset="0"/>
              <a:cs typeface="Calibri Light" panose="020F0302020204030204" pitchFamily="34" charset="0"/>
            </a:endParaRPr>
          </a:p>
        </p:txBody>
      </p:sp>
      <p:sp>
        <p:nvSpPr>
          <p:cNvPr id="9" name="Text Placeholder 14">
            <a:extLst>
              <a:ext uri="{FF2B5EF4-FFF2-40B4-BE49-F238E27FC236}">
                <a16:creationId xmlns:a16="http://schemas.microsoft.com/office/drawing/2014/main" id="{3C246E8C-9A98-481B-B2AC-141FD3E51BCD}"/>
              </a:ext>
            </a:extLst>
          </p:cNvPr>
          <p:cNvSpPr txBox="1">
            <a:spLocks/>
          </p:cNvSpPr>
          <p:nvPr userDrawn="1"/>
        </p:nvSpPr>
        <p:spPr>
          <a:xfrm>
            <a:off x="9429086" y="6485799"/>
            <a:ext cx="2212313" cy="190126"/>
          </a:xfrm>
          <a:prstGeom prst="rect">
            <a:avLst/>
          </a:prstGeom>
        </p:spPr>
        <p:txBody>
          <a:bodyPr vert="horz"/>
          <a:lstStyle>
            <a:lvl1pPr marL="0" indent="0" algn="l"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800" b="0" i="0" dirty="0">
                <a:solidFill>
                  <a:schemeClr val="bg1">
                    <a:lumMod val="65000"/>
                  </a:schemeClr>
                </a:solidFill>
                <a:latin typeface="Calibri Light" panose="020F0302020204030204" pitchFamily="34" charset="0"/>
                <a:cs typeface="Calibri Light" panose="020F0302020204030204" pitchFamily="34" charset="0"/>
              </a:rPr>
              <a:t>Copyright © 2020. All Rights Reserved.</a:t>
            </a:r>
          </a:p>
        </p:txBody>
      </p:sp>
    </p:spTree>
    <p:extLst>
      <p:ext uri="{BB962C8B-B14F-4D97-AF65-F5344CB8AC3E}">
        <p14:creationId xmlns:p14="http://schemas.microsoft.com/office/powerpoint/2010/main" val="363454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Basic">
    <p:spTree>
      <p:nvGrpSpPr>
        <p:cNvPr id="1" name=""/>
        <p:cNvGrpSpPr/>
        <p:nvPr/>
      </p:nvGrpSpPr>
      <p:grpSpPr>
        <a:xfrm>
          <a:off x="0" y="0"/>
          <a:ext cx="0" cy="0"/>
          <a:chOff x="0" y="0"/>
          <a:chExt cx="0" cy="0"/>
        </a:xfrm>
      </p:grpSpPr>
      <p:sp>
        <p:nvSpPr>
          <p:cNvPr id="10" name="Text Placeholder 2"/>
          <p:cNvSpPr>
            <a:spLocks noGrp="1"/>
          </p:cNvSpPr>
          <p:nvPr>
            <p:ph type="body" sz="quarter" idx="23"/>
          </p:nvPr>
        </p:nvSpPr>
        <p:spPr>
          <a:xfrm>
            <a:off x="336551" y="1268761"/>
            <a:ext cx="11518900" cy="4878039"/>
          </a:xfrm>
          <a:prstGeom prst="rect">
            <a:avLst/>
          </a:prstGeom>
        </p:spPr>
        <p:txBody>
          <a:bodyPr lIns="45720" rIns="45720"/>
          <a:lstStyle>
            <a:lvl1pPr marL="237061" indent="-237061">
              <a:spcBef>
                <a:spcPts val="0"/>
              </a:spcBef>
              <a:spcAft>
                <a:spcPts val="400"/>
              </a:spcAft>
              <a:buClr>
                <a:schemeClr val="bg2"/>
              </a:buClr>
              <a:buSzPct val="120000"/>
              <a:defRPr sz="1800" b="0" i="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800" b="0" i="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600" b="0" i="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400" b="0" i="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400" b="0" i="0">
                <a:solidFill>
                  <a:schemeClr val="tx1"/>
                </a:solidFill>
                <a:latin typeface="Helvetica Light" panose="020B0403020202020204" pitchFamily="34" charset="0"/>
                <a:ea typeface="Lato Light" panose="020F0502020204030203" pitchFamily="34" charset="0"/>
                <a:cs typeface="Lato Light"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1pPr>
            <a:lvl5pPr>
              <a:defRPr/>
            </a:lvl5pPr>
          </a:lstStyle>
          <a:p>
            <a:pPr lvl="0"/>
            <a:r>
              <a:rPr lang="en-US" dirty="0"/>
              <a:t>Click to edit Master text styles</a:t>
            </a:r>
          </a:p>
        </p:txBody>
      </p:sp>
      <p:sp>
        <p:nvSpPr>
          <p:cNvPr id="7"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398719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sic w Headings">
    <p:spTree>
      <p:nvGrpSpPr>
        <p:cNvPr id="1" name=""/>
        <p:cNvGrpSpPr/>
        <p:nvPr/>
      </p:nvGrpSpPr>
      <p:grpSpPr>
        <a:xfrm>
          <a:off x="0" y="0"/>
          <a:ext cx="0" cy="0"/>
          <a:chOff x="0" y="0"/>
          <a:chExt cx="0" cy="0"/>
        </a:xfrm>
      </p:grpSpPr>
      <p:sp>
        <p:nvSpPr>
          <p:cNvPr id="8" name="Text Placeholder 26"/>
          <p:cNvSpPr>
            <a:spLocks noGrp="1"/>
          </p:cNvSpPr>
          <p:nvPr>
            <p:ph type="body" sz="quarter" idx="24"/>
          </p:nvPr>
        </p:nvSpPr>
        <p:spPr>
          <a:xfrm>
            <a:off x="336550" y="1164377"/>
            <a:ext cx="11518900" cy="417340"/>
          </a:xfrm>
          <a:prstGeom prst="rect">
            <a:avLst/>
          </a:prstGeom>
        </p:spPr>
        <p:txBody>
          <a:bodyPr lIns="45720" rIns="45720"/>
          <a:lstStyle>
            <a:lvl1pPr marL="0" indent="0">
              <a:spcBef>
                <a:spcPts val="0"/>
              </a:spcBef>
              <a:buFont typeface="Arial" panose="020B0604020202020204" pitchFamily="34" charset="0"/>
              <a:buNone/>
              <a:defRPr sz="1800" b="0" i="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pPr lvl="0"/>
            <a:r>
              <a:rPr lang="en-US" dirty="0"/>
              <a:t>Click to edit Master text styles</a:t>
            </a:r>
          </a:p>
        </p:txBody>
      </p:sp>
      <p:sp>
        <p:nvSpPr>
          <p:cNvPr id="9" name="Text Placeholder 2"/>
          <p:cNvSpPr>
            <a:spLocks noGrp="1"/>
          </p:cNvSpPr>
          <p:nvPr>
            <p:ph type="body" sz="quarter" idx="25"/>
          </p:nvPr>
        </p:nvSpPr>
        <p:spPr>
          <a:xfrm>
            <a:off x="336551" y="1581717"/>
            <a:ext cx="11518900" cy="4565084"/>
          </a:xfrm>
          <a:prstGeom prst="rect">
            <a:avLst/>
          </a:prstGeom>
        </p:spPr>
        <p:txBody>
          <a:bodyPr lIns="45720" rIns="45720"/>
          <a:lstStyle>
            <a:lvl1pPr marL="237061" indent="-237061">
              <a:spcBef>
                <a:spcPts val="0"/>
              </a:spcBef>
              <a:spcAft>
                <a:spcPts val="400"/>
              </a:spcAft>
              <a:buClr>
                <a:schemeClr val="bg2"/>
              </a:buClr>
              <a:buSzPct val="120000"/>
              <a:defRPr sz="1800" b="0" i="0">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latin typeface="Calibri Light" panose="020F0302020204030204" pitchFamily="34" charset="0"/>
                <a:ea typeface="Lato Light" panose="020F0502020204030203"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quarter" idx="26"/>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1pPr>
            <a:lvl5pPr>
              <a:defRPr/>
            </a:lvl5pPr>
          </a:lstStyle>
          <a:p>
            <a:pPr lvl="0"/>
            <a:r>
              <a:rPr lang="en-US" dirty="0"/>
              <a:t>Click to edit Master text styles</a:t>
            </a:r>
          </a:p>
        </p:txBody>
      </p:sp>
      <p:sp>
        <p:nvSpPr>
          <p:cNvPr id="10"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1902085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9" name="Text Placeholder 2"/>
          <p:cNvSpPr>
            <a:spLocks noGrp="1"/>
          </p:cNvSpPr>
          <p:nvPr>
            <p:ph type="body" sz="quarter" idx="26"/>
          </p:nvPr>
        </p:nvSpPr>
        <p:spPr>
          <a:xfrm>
            <a:off x="336552" y="1164376"/>
            <a:ext cx="5669280" cy="4982424"/>
          </a:xfrm>
          <a:prstGeom prst="rect">
            <a:avLst/>
          </a:prstGeom>
        </p:spPr>
        <p:txBody>
          <a:bodyPr lIns="45720" rIns="45720"/>
          <a:lstStyle>
            <a:lvl1pPr marL="237061" indent="-237061">
              <a:spcBef>
                <a:spcPts val="0"/>
              </a:spcBef>
              <a:spcAft>
                <a:spcPts val="400"/>
              </a:spcAft>
              <a:buClr>
                <a:schemeClr val="bg2"/>
              </a:buClr>
              <a:buSzPct val="120000"/>
              <a:defRPr sz="1800" b="0" i="0">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latin typeface="Helvetica Light" panose="020B0403020202020204" pitchFamily="34" charset="0"/>
                <a:ea typeface="Lato Light" panose="020F0502020204030203" pitchFamily="34" charset="0"/>
                <a:cs typeface="Lato Light"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2"/>
          <p:cNvSpPr>
            <a:spLocks noGrp="1"/>
          </p:cNvSpPr>
          <p:nvPr>
            <p:ph type="body" sz="quarter" idx="27"/>
          </p:nvPr>
        </p:nvSpPr>
        <p:spPr>
          <a:xfrm>
            <a:off x="6186171" y="1164376"/>
            <a:ext cx="5669280" cy="4982424"/>
          </a:xfrm>
          <a:prstGeom prst="rect">
            <a:avLst/>
          </a:prstGeom>
        </p:spPr>
        <p:txBody>
          <a:bodyPr lIns="45720" rIns="45720"/>
          <a:lstStyle>
            <a:lvl1pPr marL="237061" indent="-237061">
              <a:spcBef>
                <a:spcPts val="0"/>
              </a:spcBef>
              <a:spcAft>
                <a:spcPts val="400"/>
              </a:spcAft>
              <a:buClr>
                <a:schemeClr val="bg2"/>
              </a:buClr>
              <a:buSzPct val="120000"/>
              <a:defRPr sz="1800" b="0" i="0">
                <a:latin typeface="Calibri Light" panose="020F0302020204030204" pitchFamily="34" charset="0"/>
                <a:ea typeface="Lato Light" panose="020F0502020204030203"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latin typeface="Calibri Light" panose="020F0302020204030204" pitchFamily="34" charset="0"/>
                <a:ea typeface="Lato Light" panose="020F0502020204030203"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ea typeface="Lato Light" panose="020F0502020204030203"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ea typeface="Lato Light" panose="020F0502020204030203"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latin typeface="Helvetica Light" panose="020B0403020202020204" pitchFamily="34" charset="0"/>
                <a:ea typeface="Lato Light" panose="020F0502020204030203" pitchFamily="34" charset="0"/>
                <a:cs typeface="Lato Light"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tx1"/>
                </a:solidFill>
                <a:latin typeface="Calibri Light" panose="020F0302020204030204" pitchFamily="34" charset="0"/>
                <a:ea typeface="Lato Light" panose="020F0502020204030203" pitchFamily="34" charset="0"/>
                <a:cs typeface="Calibri Light" panose="020F0302020204030204" pitchFamily="34" charset="0"/>
              </a:defRPr>
            </a:lvl1pPr>
            <a:lvl5pPr>
              <a:defRPr/>
            </a:lvl5pPr>
          </a:lstStyle>
          <a:p>
            <a:pPr lvl="0"/>
            <a:r>
              <a:rPr lang="en-US" dirty="0"/>
              <a:t>Click to edit Master text styles</a:t>
            </a:r>
          </a:p>
        </p:txBody>
      </p:sp>
      <p:sp>
        <p:nvSpPr>
          <p:cNvPr id="8"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1727966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2 Column w Headings">
    <p:spTree>
      <p:nvGrpSpPr>
        <p:cNvPr id="1" name=""/>
        <p:cNvGrpSpPr/>
        <p:nvPr/>
      </p:nvGrpSpPr>
      <p:grpSpPr>
        <a:xfrm>
          <a:off x="0" y="0"/>
          <a:ext cx="0" cy="0"/>
          <a:chOff x="0" y="0"/>
          <a:chExt cx="0" cy="0"/>
        </a:xfrm>
      </p:grpSpPr>
      <p:sp>
        <p:nvSpPr>
          <p:cNvPr id="8" name="Text Placeholder 26"/>
          <p:cNvSpPr>
            <a:spLocks noGrp="1"/>
          </p:cNvSpPr>
          <p:nvPr>
            <p:ph type="body" sz="quarter" idx="24"/>
          </p:nvPr>
        </p:nvSpPr>
        <p:spPr>
          <a:xfrm>
            <a:off x="336551" y="1164376"/>
            <a:ext cx="5669280" cy="414528"/>
          </a:xfrm>
          <a:prstGeom prst="rect">
            <a:avLst/>
          </a:prstGeom>
        </p:spPr>
        <p:txBody>
          <a:bodyPr lIns="45720" rIns="45720"/>
          <a:lstStyle>
            <a:lvl1pPr marL="0" indent="0">
              <a:spcBef>
                <a:spcPts val="0"/>
              </a:spcBef>
              <a:buFont typeface="Arial" panose="020B0604020202020204" pitchFamily="34" charset="0"/>
              <a:buNone/>
              <a:defRPr sz="1800" b="0" i="0">
                <a:solidFill>
                  <a:schemeClr val="bg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15" name="Text Placeholder 26"/>
          <p:cNvSpPr>
            <a:spLocks noGrp="1"/>
          </p:cNvSpPr>
          <p:nvPr>
            <p:ph type="body" sz="quarter" idx="26"/>
          </p:nvPr>
        </p:nvSpPr>
        <p:spPr>
          <a:xfrm>
            <a:off x="6186171" y="1164376"/>
            <a:ext cx="5669280" cy="414528"/>
          </a:xfrm>
          <a:prstGeom prst="rect">
            <a:avLst/>
          </a:prstGeom>
        </p:spPr>
        <p:txBody>
          <a:bodyPr lIns="45720" rIns="45720"/>
          <a:lstStyle>
            <a:lvl1pPr marL="0" indent="0">
              <a:spcBef>
                <a:spcPts val="0"/>
              </a:spcBef>
              <a:buNone/>
              <a:defRPr sz="1800" b="0" i="0">
                <a:solidFill>
                  <a:schemeClr val="bg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16" name="Text Placeholder 2"/>
          <p:cNvSpPr>
            <a:spLocks noGrp="1"/>
          </p:cNvSpPr>
          <p:nvPr>
            <p:ph type="body" sz="quarter" idx="27"/>
          </p:nvPr>
        </p:nvSpPr>
        <p:spPr>
          <a:xfrm>
            <a:off x="336552" y="1581717"/>
            <a:ext cx="5669280" cy="4565084"/>
          </a:xfrm>
          <a:prstGeom prst="rect">
            <a:avLst/>
          </a:prstGeom>
        </p:spPr>
        <p:txBody>
          <a:bodyPr lIns="45720" rIns="45720"/>
          <a:lstStyle>
            <a:lvl1pPr marL="237061" indent="-237061">
              <a:spcBef>
                <a:spcPts val="0"/>
              </a:spcBef>
              <a:spcAft>
                <a:spcPts val="400"/>
              </a:spcAft>
              <a:buClr>
                <a:schemeClr val="bg2"/>
              </a:buClr>
              <a:buSzPct val="120000"/>
              <a:defRPr sz="1800" b="0" i="0">
                <a:latin typeface="Calibri Light" panose="020F0302020204030204"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latin typeface="Calibri Light" panose="020F0302020204030204"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200" b="0" i="0">
                <a:latin typeface="Helvetica Light" panose="020B04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2"/>
          <p:cNvSpPr>
            <a:spLocks noGrp="1"/>
          </p:cNvSpPr>
          <p:nvPr>
            <p:ph type="body" sz="quarter" idx="28"/>
          </p:nvPr>
        </p:nvSpPr>
        <p:spPr>
          <a:xfrm>
            <a:off x="6186171" y="1581717"/>
            <a:ext cx="5669280" cy="4565084"/>
          </a:xfrm>
          <a:prstGeom prst="rect">
            <a:avLst/>
          </a:prstGeom>
        </p:spPr>
        <p:txBody>
          <a:bodyPr lIns="45720" rIns="45720"/>
          <a:lstStyle>
            <a:lvl1pPr marL="237061" indent="-237061">
              <a:spcBef>
                <a:spcPts val="0"/>
              </a:spcBef>
              <a:spcAft>
                <a:spcPts val="400"/>
              </a:spcAft>
              <a:buClr>
                <a:schemeClr val="bg2"/>
              </a:buClr>
              <a:buSzPct val="120000"/>
              <a:defRPr sz="1800" b="0" i="0">
                <a:latin typeface="Calibri Light" panose="020F0302020204030204"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latin typeface="Calibri Light" panose="020F0302020204030204"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200" b="0" i="0">
                <a:latin typeface="Helvetica Light" panose="020B04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dirty="0"/>
              <a:t>Click to edit Master text styles</a:t>
            </a:r>
          </a:p>
        </p:txBody>
      </p:sp>
      <p:sp>
        <p:nvSpPr>
          <p:cNvPr id="12"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1000029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2 Column w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336551" y="1164376"/>
            <a:ext cx="5005888" cy="5003341"/>
          </a:xfrm>
          <a:prstGeom prst="rect">
            <a:avLst/>
          </a:prstGeom>
        </p:spPr>
        <p:txBody>
          <a:bodyPr vert="horz"/>
          <a:lstStyle>
            <a:lvl1pPr marL="0" indent="0">
              <a:buNone/>
              <a:defRPr sz="4000" b="0" i="0" baseline="0">
                <a:solidFill>
                  <a:schemeClr val="tx1"/>
                </a:solidFill>
                <a:latin typeface="Calibri Light" panose="020F0302020204030204" pitchFamily="34" charset="0"/>
                <a:cs typeface="Calibri Light" panose="020F0302020204030204" pitchFamily="34" charset="0"/>
              </a:defRPr>
            </a:lvl1pPr>
          </a:lstStyle>
          <a:p>
            <a:pPr lvl="0"/>
            <a:r>
              <a:rPr lang="en-US" noProof="0" dirty="0"/>
              <a:t>Drag picture to placeholder or click icon to add</a:t>
            </a:r>
          </a:p>
        </p:txBody>
      </p:sp>
      <p:sp>
        <p:nvSpPr>
          <p:cNvPr id="27" name="Text Placeholder 26"/>
          <p:cNvSpPr>
            <a:spLocks noGrp="1"/>
          </p:cNvSpPr>
          <p:nvPr>
            <p:ph type="body" sz="quarter" idx="22"/>
          </p:nvPr>
        </p:nvSpPr>
        <p:spPr>
          <a:xfrm>
            <a:off x="5488518" y="1164376"/>
            <a:ext cx="6366933" cy="414528"/>
          </a:xfrm>
          <a:prstGeom prst="rect">
            <a:avLst/>
          </a:prstGeom>
        </p:spPr>
        <p:txBody>
          <a:bodyPr lIns="45720" rIns="45720"/>
          <a:lstStyle>
            <a:lvl1pPr marL="0" indent="0">
              <a:spcBef>
                <a:spcPts val="0"/>
              </a:spcBef>
              <a:buNone/>
              <a:defRPr sz="1800" b="0" i="0">
                <a:solidFill>
                  <a:schemeClr val="bg2"/>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sp>
        <p:nvSpPr>
          <p:cNvPr id="7" name="Text Placeholder 2"/>
          <p:cNvSpPr>
            <a:spLocks noGrp="1"/>
          </p:cNvSpPr>
          <p:nvPr>
            <p:ph type="body" sz="quarter" idx="28"/>
          </p:nvPr>
        </p:nvSpPr>
        <p:spPr>
          <a:xfrm>
            <a:off x="5488518" y="1581717"/>
            <a:ext cx="6366933" cy="4586001"/>
          </a:xfrm>
          <a:prstGeom prst="rect">
            <a:avLst/>
          </a:prstGeom>
        </p:spPr>
        <p:txBody>
          <a:bodyPr lIns="45720" rIns="45720"/>
          <a:lstStyle>
            <a:lvl1pPr marL="237061" indent="-237061">
              <a:spcBef>
                <a:spcPts val="0"/>
              </a:spcBef>
              <a:spcAft>
                <a:spcPts val="400"/>
              </a:spcAft>
              <a:buClr>
                <a:schemeClr val="bg2"/>
              </a:buClr>
              <a:buSzPct val="120000"/>
              <a:defRPr sz="1800" b="0" i="0">
                <a:latin typeface="Calibri Light" panose="020F0302020204030204" pitchFamily="34" charset="0"/>
                <a:cs typeface="Calibri Light" panose="020F0302020204030204" pitchFamily="34" charset="0"/>
              </a:defRPr>
            </a:lvl1pPr>
            <a:lvl2pPr marL="541853" indent="-237061">
              <a:spcBef>
                <a:spcPts val="0"/>
              </a:spcBef>
              <a:spcAft>
                <a:spcPts val="400"/>
              </a:spcAft>
              <a:buClr>
                <a:schemeClr val="bg2"/>
              </a:buClr>
              <a:buSzPct val="120000"/>
              <a:buFont typeface="Arial" panose="020B0604020202020204" pitchFamily="34" charset="0"/>
              <a:buChar char="•"/>
              <a:defRPr sz="1600" b="0" i="0">
                <a:latin typeface="Calibri Light" panose="020F0302020204030204" pitchFamily="34" charset="0"/>
                <a:cs typeface="Calibri Light" panose="020F0302020204030204" pitchFamily="34" charset="0"/>
              </a:defRPr>
            </a:lvl2pPr>
            <a:lvl3pPr marL="846646"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cs typeface="Calibri Light" panose="020F0302020204030204" pitchFamily="34" charset="0"/>
              </a:defRPr>
            </a:lvl3pPr>
            <a:lvl4pPr marL="1151438" indent="-237061">
              <a:spcBef>
                <a:spcPts val="0"/>
              </a:spcBef>
              <a:spcAft>
                <a:spcPts val="400"/>
              </a:spcAft>
              <a:buClr>
                <a:schemeClr val="bg2"/>
              </a:buClr>
              <a:buSzPct val="120000"/>
              <a:buFont typeface="Arial" panose="020B0604020202020204" pitchFamily="34" charset="0"/>
              <a:buChar char="•"/>
              <a:defRPr sz="1200" b="0" i="0">
                <a:latin typeface="Calibri Light" panose="020F0302020204030204" pitchFamily="34" charset="0"/>
                <a:cs typeface="Calibri Light" panose="020F0302020204030204" pitchFamily="34" charset="0"/>
              </a:defRPr>
            </a:lvl4pPr>
            <a:lvl5pPr marL="1456230" indent="-237061">
              <a:spcBef>
                <a:spcPts val="0"/>
              </a:spcBef>
              <a:spcAft>
                <a:spcPts val="400"/>
              </a:spcAft>
              <a:buClr>
                <a:schemeClr val="bg2"/>
              </a:buClr>
              <a:buSzPct val="120000"/>
              <a:buFont typeface="Arial" panose="020B0604020202020204" pitchFamily="34" charset="0"/>
              <a:buChar char="•"/>
              <a:defRPr sz="1100"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dirty="0"/>
              <a:t>Click to edit Master text styles</a:t>
            </a:r>
          </a:p>
        </p:txBody>
      </p:sp>
      <p:sp>
        <p:nvSpPr>
          <p:cNvPr id="10"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44223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6" name="Content Placeholder 3"/>
          <p:cNvSpPr>
            <a:spLocks noGrp="1"/>
          </p:cNvSpPr>
          <p:nvPr>
            <p:ph sz="quarter" idx="25"/>
          </p:nvPr>
        </p:nvSpPr>
        <p:spPr>
          <a:xfrm>
            <a:off x="336551" y="726074"/>
            <a:ext cx="11518900" cy="360343"/>
          </a:xfrm>
          <a:prstGeom prst="rect">
            <a:avLst/>
          </a:prstGeom>
        </p:spPr>
        <p:txBody>
          <a:bodyPr lIns="54864" tIns="0" rIns="45720" bIns="0"/>
          <a:lstStyle>
            <a:lvl1pPr marL="0" indent="0">
              <a:lnSpc>
                <a:spcPts val="2400"/>
              </a:lnSpc>
              <a:spcBef>
                <a:spcPts val="0"/>
              </a:spcBef>
              <a:buNone/>
              <a:defRPr sz="1800" b="0" i="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5pPr>
              <a:defRPr/>
            </a:lvl5pPr>
          </a:lstStyle>
          <a:p>
            <a:pPr lvl="0"/>
            <a:r>
              <a:rPr lang="en-US" dirty="0"/>
              <a:t>Click to edit Master text styles</a:t>
            </a:r>
          </a:p>
        </p:txBody>
      </p:sp>
      <p:sp>
        <p:nvSpPr>
          <p:cNvPr id="7" name="Title 6"/>
          <p:cNvSpPr>
            <a:spLocks noGrp="1"/>
          </p:cNvSpPr>
          <p:nvPr>
            <p:ph type="title"/>
          </p:nvPr>
        </p:nvSpPr>
        <p:spPr>
          <a:xfrm>
            <a:off x="336551" y="287771"/>
            <a:ext cx="11518900" cy="438303"/>
          </a:xfrm>
          <a:prstGeom prst="rect">
            <a:avLst/>
          </a:prstGeom>
        </p:spPr>
        <p:txBody>
          <a:bodyPr lIns="45720" tIns="0" rIns="45720" bIns="0"/>
          <a:lstStyle>
            <a:lvl1pPr algn="l">
              <a:lnSpc>
                <a:spcPts val="3200"/>
              </a:lnSpc>
              <a:defRPr sz="2800" b="0" i="0" cap="none" baseline="0">
                <a:solidFill>
                  <a:schemeClr val="bg2"/>
                </a:solidFill>
                <a:latin typeface="Calibri Light" panose="020F0302020204030204"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15664689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2.png"/><Relationship Id="rId5" Type="http://schemas.openxmlformats.org/officeDocument/2006/relationships/slideLayout" Target="../slideLayouts/slideLayout26.xml"/><Relationship Id="rId10"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C949FF-25C7-5843-B46C-B427A0856B0E}"/>
              </a:ext>
            </a:extLst>
          </p:cNvPr>
          <p:cNvPicPr>
            <a:picLocks noChangeAspect="1"/>
          </p:cNvPicPr>
          <p:nvPr userDrawn="1"/>
        </p:nvPicPr>
        <p:blipFill rotWithShape="1">
          <a:blip r:embed="rId4"/>
          <a:srcRect b="15211"/>
          <a:stretch/>
        </p:blipFill>
        <p:spPr>
          <a:xfrm>
            <a:off x="0" y="0"/>
            <a:ext cx="12192000" cy="6858001"/>
          </a:xfrm>
          <a:prstGeom prst="rect">
            <a:avLst/>
          </a:prstGeom>
        </p:spPr>
      </p:pic>
      <p:pic>
        <p:nvPicPr>
          <p:cNvPr id="7" name="Picture 6">
            <a:extLst>
              <a:ext uri="{FF2B5EF4-FFF2-40B4-BE49-F238E27FC236}">
                <a16:creationId xmlns:a16="http://schemas.microsoft.com/office/drawing/2014/main" id="{8BC04395-479B-4EF4-8841-468457DC8743}"/>
              </a:ext>
            </a:extLst>
          </p:cNvPr>
          <p:cNvPicPr>
            <a:picLocks noChangeAspect="1"/>
          </p:cNvPicPr>
          <p:nvPr userDrawn="1"/>
        </p:nvPicPr>
        <p:blipFill>
          <a:blip r:embed="rId5">
            <a:biLevel thresh="50000"/>
          </a:blip>
          <a:stretch>
            <a:fillRect/>
          </a:stretch>
        </p:blipFill>
        <p:spPr>
          <a:xfrm>
            <a:off x="621101" y="562576"/>
            <a:ext cx="2487662" cy="291090"/>
          </a:xfrm>
          <a:prstGeom prst="rect">
            <a:avLst/>
          </a:prstGeom>
        </p:spPr>
      </p:pic>
    </p:spTree>
    <p:extLst>
      <p:ext uri="{BB962C8B-B14F-4D97-AF65-F5344CB8AC3E}">
        <p14:creationId xmlns:p14="http://schemas.microsoft.com/office/powerpoint/2010/main" val="1832505371"/>
      </p:ext>
    </p:extLst>
  </p:cSld>
  <p:clrMap bg1="lt1" tx1="dk1" bg2="lt2" tx2="dk2" accent1="accent1" accent2="accent2" accent3="accent3" accent4="accent4" accent5="accent5" accent6="accent6" hlink="hlink" folHlink="folHlink"/>
  <p:sldLayoutIdLst>
    <p:sldLayoutId id="2147483661" r:id="rId1"/>
    <p:sldLayoutId id="2147483686" r:id="rId2"/>
  </p:sldLayoutIdLst>
  <p:hf hdr="0" ftr="0" dt="0"/>
  <p:txStyles>
    <p:titleStyle>
      <a:lvl1pPr algn="ctr" defTabSz="609585" rtl="0" eaLnBrk="1" fontAlgn="base" hangingPunct="1">
        <a:spcBef>
          <a:spcPct val="0"/>
        </a:spcBef>
        <a:spcAft>
          <a:spcPct val="0"/>
        </a:spcAft>
        <a:defRPr sz="5867" kern="1200">
          <a:solidFill>
            <a:schemeClr val="tx1"/>
          </a:solidFill>
          <a:latin typeface="+mj-lt"/>
          <a:ea typeface="+mj-ea"/>
          <a:cs typeface="+mj-cs"/>
        </a:defRPr>
      </a:lvl1pPr>
      <a:lvl2pPr algn="ctr" defTabSz="609585" rtl="0" eaLnBrk="1" fontAlgn="base" hangingPunct="1">
        <a:spcBef>
          <a:spcPct val="0"/>
        </a:spcBef>
        <a:spcAft>
          <a:spcPct val="0"/>
        </a:spcAft>
        <a:defRPr sz="5867">
          <a:solidFill>
            <a:schemeClr val="tx1"/>
          </a:solidFill>
          <a:latin typeface="Arial" panose="020B0604020202020204" pitchFamily="34" charset="0"/>
        </a:defRPr>
      </a:lvl2pPr>
      <a:lvl3pPr algn="ctr" defTabSz="609585" rtl="0" eaLnBrk="1" fontAlgn="base" hangingPunct="1">
        <a:spcBef>
          <a:spcPct val="0"/>
        </a:spcBef>
        <a:spcAft>
          <a:spcPct val="0"/>
        </a:spcAft>
        <a:defRPr sz="5867">
          <a:solidFill>
            <a:schemeClr val="tx1"/>
          </a:solidFill>
          <a:latin typeface="Arial" panose="020B0604020202020204" pitchFamily="34" charset="0"/>
        </a:defRPr>
      </a:lvl3pPr>
      <a:lvl4pPr algn="ctr" defTabSz="609585" rtl="0" eaLnBrk="1" fontAlgn="base" hangingPunct="1">
        <a:spcBef>
          <a:spcPct val="0"/>
        </a:spcBef>
        <a:spcAft>
          <a:spcPct val="0"/>
        </a:spcAft>
        <a:defRPr sz="5867">
          <a:solidFill>
            <a:schemeClr val="tx1"/>
          </a:solidFill>
          <a:latin typeface="Arial" panose="020B0604020202020204" pitchFamily="34" charset="0"/>
        </a:defRPr>
      </a:lvl4pPr>
      <a:lvl5pPr algn="ctr" defTabSz="609585" rtl="0" eaLnBrk="1" fontAlgn="base" hangingPunct="1">
        <a:spcBef>
          <a:spcPct val="0"/>
        </a:spcBef>
        <a:spcAft>
          <a:spcPct val="0"/>
        </a:spcAft>
        <a:defRPr sz="5867">
          <a:solidFill>
            <a:schemeClr val="tx1"/>
          </a:solidFill>
          <a:latin typeface="Arial" panose="020B0604020202020204" pitchFamily="34" charset="0"/>
        </a:defRPr>
      </a:lvl5pPr>
      <a:lvl6pPr marL="609585" algn="ctr" defTabSz="609585" rtl="0" eaLnBrk="1" fontAlgn="base" hangingPunct="1">
        <a:spcBef>
          <a:spcPct val="0"/>
        </a:spcBef>
        <a:spcAft>
          <a:spcPct val="0"/>
        </a:spcAft>
        <a:defRPr sz="5867">
          <a:solidFill>
            <a:schemeClr val="tx1"/>
          </a:solidFill>
          <a:latin typeface="Arial" panose="020B0604020202020204" pitchFamily="34" charset="0"/>
        </a:defRPr>
      </a:lvl6pPr>
      <a:lvl7pPr marL="1219170" algn="ctr" defTabSz="609585" rtl="0" eaLnBrk="1" fontAlgn="base" hangingPunct="1">
        <a:spcBef>
          <a:spcPct val="0"/>
        </a:spcBef>
        <a:spcAft>
          <a:spcPct val="0"/>
        </a:spcAft>
        <a:defRPr sz="5867">
          <a:solidFill>
            <a:schemeClr val="tx1"/>
          </a:solidFill>
          <a:latin typeface="Arial" panose="020B0604020202020204" pitchFamily="34" charset="0"/>
        </a:defRPr>
      </a:lvl7pPr>
      <a:lvl8pPr marL="1828754" algn="ctr" defTabSz="609585" rtl="0" eaLnBrk="1" fontAlgn="base" hangingPunct="1">
        <a:spcBef>
          <a:spcPct val="0"/>
        </a:spcBef>
        <a:spcAft>
          <a:spcPct val="0"/>
        </a:spcAft>
        <a:defRPr sz="5867">
          <a:solidFill>
            <a:schemeClr val="tx1"/>
          </a:solidFill>
          <a:latin typeface="Arial" panose="020B0604020202020204" pitchFamily="34" charset="0"/>
        </a:defRPr>
      </a:lvl8pPr>
      <a:lvl9pPr marL="2438339" algn="ctr" defTabSz="609585" rtl="0" eaLnBrk="1" fontAlgn="base" hangingPunct="1">
        <a:spcBef>
          <a:spcPct val="0"/>
        </a:spcBef>
        <a:spcAft>
          <a:spcPct val="0"/>
        </a:spcAft>
        <a:defRPr sz="5867">
          <a:solidFill>
            <a:schemeClr val="tx1"/>
          </a:solidFill>
          <a:latin typeface="Arial" panose="020B0604020202020204" pitchFamily="34" charset="0"/>
        </a:defRPr>
      </a:lvl9pPr>
    </p:titleStyle>
    <p:bodyStyle>
      <a:lvl1pPr marL="457189" indent="-457189" algn="l" defTabSz="609585" rtl="0" eaLnBrk="1" fontAlgn="base" hangingPunct="1">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eaLnBrk="1" fontAlgn="base" hangingPunct="1">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F3566-E8AC-4BDA-8037-DA8E5294A042}"/>
              </a:ext>
            </a:extLst>
          </p:cNvPr>
          <p:cNvPicPr>
            <a:picLocks noChangeAspect="1"/>
          </p:cNvPicPr>
          <p:nvPr userDrawn="1"/>
        </p:nvPicPr>
        <p:blipFill>
          <a:blip r:embed="rId13"/>
          <a:stretch>
            <a:fillRect/>
          </a:stretch>
        </p:blipFill>
        <p:spPr>
          <a:xfrm>
            <a:off x="296333" y="6429809"/>
            <a:ext cx="1624831" cy="190127"/>
          </a:xfrm>
          <a:prstGeom prst="rect">
            <a:avLst/>
          </a:prstGeom>
        </p:spPr>
      </p:pic>
      <p:sp>
        <p:nvSpPr>
          <p:cNvPr id="5" name="Text Placeholder 22">
            <a:extLst>
              <a:ext uri="{FF2B5EF4-FFF2-40B4-BE49-F238E27FC236}">
                <a16:creationId xmlns:a16="http://schemas.microsoft.com/office/drawing/2014/main" id="{38D0F2E6-2798-0046-A1BE-719D2B96C5DA}"/>
              </a:ext>
            </a:extLst>
          </p:cNvPr>
          <p:cNvSpPr txBox="1">
            <a:spLocks/>
          </p:cNvSpPr>
          <p:nvPr userDrawn="1"/>
        </p:nvSpPr>
        <p:spPr>
          <a:xfrm>
            <a:off x="11332366" y="6430743"/>
            <a:ext cx="618067" cy="254000"/>
          </a:xfrm>
          <a:prstGeom prst="rect">
            <a:avLst/>
          </a:prstGeom>
        </p:spPr>
        <p:txBody>
          <a:bodyPr vert="horz" lIns="0" tIns="0" rIns="0" bIns="0" anchor="ctr"/>
          <a:lstStyle>
            <a:lvl1pPr marL="0" indent="0" algn="r"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9138E1F4-988A-A04B-9E43-081E3275E611}" type="slidenum">
              <a:rPr lang="en-US" sz="1500" b="0" i="0" smtClean="0">
                <a:solidFill>
                  <a:schemeClr val="bg1">
                    <a:lumMod val="65000"/>
                  </a:schemeClr>
                </a:solidFill>
                <a:latin typeface="Calibri Light" panose="020F0302020204030204" pitchFamily="34" charset="0"/>
                <a:cs typeface="Calibri Light" panose="020F0302020204030204" pitchFamily="34" charset="0"/>
              </a:rPr>
              <a:pPr/>
              <a:t>‹#›</a:t>
            </a:fld>
            <a:endParaRPr lang="en-US" sz="1500" b="0" i="0" dirty="0">
              <a:solidFill>
                <a:schemeClr val="bg1">
                  <a:lumMod val="65000"/>
                </a:schemeClr>
              </a:solidFill>
              <a:latin typeface="Calibri Light" panose="020F0302020204030204" pitchFamily="34" charset="0"/>
              <a:cs typeface="Calibri Light" panose="020F0302020204030204" pitchFamily="34" charset="0"/>
            </a:endParaRPr>
          </a:p>
        </p:txBody>
      </p:sp>
      <p:sp>
        <p:nvSpPr>
          <p:cNvPr id="6" name="Text Placeholder 14">
            <a:extLst>
              <a:ext uri="{FF2B5EF4-FFF2-40B4-BE49-F238E27FC236}">
                <a16:creationId xmlns:a16="http://schemas.microsoft.com/office/drawing/2014/main" id="{084FB46B-CB4C-1D47-9DD9-7F7E69C5F9E6}"/>
              </a:ext>
            </a:extLst>
          </p:cNvPr>
          <p:cNvSpPr txBox="1">
            <a:spLocks/>
          </p:cNvSpPr>
          <p:nvPr userDrawn="1"/>
        </p:nvSpPr>
        <p:spPr>
          <a:xfrm>
            <a:off x="9429086" y="6485799"/>
            <a:ext cx="2212313" cy="190126"/>
          </a:xfrm>
          <a:prstGeom prst="rect">
            <a:avLst/>
          </a:prstGeom>
        </p:spPr>
        <p:txBody>
          <a:bodyPr vert="horz"/>
          <a:lstStyle>
            <a:lvl1pPr marL="0" indent="0" algn="l"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800" b="0" i="0" dirty="0">
                <a:solidFill>
                  <a:schemeClr val="bg1">
                    <a:lumMod val="65000"/>
                  </a:schemeClr>
                </a:solidFill>
                <a:latin typeface="Calibri Light" panose="020F0302020204030204" pitchFamily="34" charset="0"/>
                <a:cs typeface="Calibri Light" panose="020F0302020204030204" pitchFamily="34" charset="0"/>
              </a:rPr>
              <a:t>Copyright © 2020. All Rights Reserved.</a:t>
            </a:r>
          </a:p>
        </p:txBody>
      </p:sp>
      <p:sp>
        <p:nvSpPr>
          <p:cNvPr id="8" name="Rectangle 7">
            <a:extLst>
              <a:ext uri="{FF2B5EF4-FFF2-40B4-BE49-F238E27FC236}">
                <a16:creationId xmlns:a16="http://schemas.microsoft.com/office/drawing/2014/main" id="{7A4BF916-0656-450D-A0C7-1030D4EE135F}"/>
              </a:ext>
            </a:extLst>
          </p:cNvPr>
          <p:cNvSpPr/>
          <p:nvPr userDrawn="1"/>
        </p:nvSpPr>
        <p:spPr>
          <a:xfrm>
            <a:off x="0" y="6781208"/>
            <a:ext cx="12192000" cy="76792"/>
          </a:xfrm>
          <a:prstGeom prst="rect">
            <a:avLst/>
          </a:prstGeom>
          <a:gradFill>
            <a:gsLst>
              <a:gs pos="0">
                <a:schemeClr val="bg2">
                  <a:lumMod val="20000"/>
                  <a:lumOff val="80000"/>
                </a:schemeClr>
              </a:gs>
              <a:gs pos="100000">
                <a:srgbClr val="265C78"/>
              </a:gs>
            </a:gsLst>
            <a:lin ang="0" scaled="1"/>
          </a:gra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endParaRPr lang="en-US" sz="1400" dirty="0"/>
          </a:p>
        </p:txBody>
      </p:sp>
    </p:spTree>
    <p:extLst>
      <p:ext uri="{BB962C8B-B14F-4D97-AF65-F5344CB8AC3E}">
        <p14:creationId xmlns:p14="http://schemas.microsoft.com/office/powerpoint/2010/main" val="4674527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3" r:id="rId10"/>
    <p:sldLayoutId id="2147483687" r:id="rId11"/>
  </p:sldLayoutIdLst>
  <p:hf hdr="0" ftr="0" dt="0"/>
  <p:txStyles>
    <p:titleStyle>
      <a:lvl1pPr algn="ctr" defTabSz="609585" rtl="0" fontAlgn="base">
        <a:spcBef>
          <a:spcPct val="0"/>
        </a:spcBef>
        <a:spcAft>
          <a:spcPct val="0"/>
        </a:spcAft>
        <a:defRPr sz="5867" kern="1200">
          <a:solidFill>
            <a:schemeClr val="tx1"/>
          </a:solidFill>
          <a:latin typeface="+mj-lt"/>
          <a:ea typeface="+mj-ea"/>
          <a:cs typeface="+mj-cs"/>
        </a:defRPr>
      </a:lvl1pPr>
      <a:lvl2pPr algn="ctr" defTabSz="609585" rtl="0" fontAlgn="base">
        <a:spcBef>
          <a:spcPct val="0"/>
        </a:spcBef>
        <a:spcAft>
          <a:spcPct val="0"/>
        </a:spcAft>
        <a:defRPr sz="5867">
          <a:solidFill>
            <a:schemeClr val="tx1"/>
          </a:solidFill>
          <a:latin typeface="Arial" panose="020B0604020202020204" pitchFamily="34" charset="0"/>
        </a:defRPr>
      </a:lvl2pPr>
      <a:lvl3pPr algn="ctr" defTabSz="609585" rtl="0" fontAlgn="base">
        <a:spcBef>
          <a:spcPct val="0"/>
        </a:spcBef>
        <a:spcAft>
          <a:spcPct val="0"/>
        </a:spcAft>
        <a:defRPr sz="5867">
          <a:solidFill>
            <a:schemeClr val="tx1"/>
          </a:solidFill>
          <a:latin typeface="Arial" panose="020B0604020202020204" pitchFamily="34" charset="0"/>
        </a:defRPr>
      </a:lvl3pPr>
      <a:lvl4pPr algn="ctr" defTabSz="609585" rtl="0" fontAlgn="base">
        <a:spcBef>
          <a:spcPct val="0"/>
        </a:spcBef>
        <a:spcAft>
          <a:spcPct val="0"/>
        </a:spcAft>
        <a:defRPr sz="5867">
          <a:solidFill>
            <a:schemeClr val="tx1"/>
          </a:solidFill>
          <a:latin typeface="Arial" panose="020B0604020202020204" pitchFamily="34" charset="0"/>
        </a:defRPr>
      </a:lvl4pPr>
      <a:lvl5pPr algn="ctr" defTabSz="609585" rtl="0" fontAlgn="base">
        <a:spcBef>
          <a:spcPct val="0"/>
        </a:spcBef>
        <a:spcAft>
          <a:spcPct val="0"/>
        </a:spcAft>
        <a:defRPr sz="5867">
          <a:solidFill>
            <a:schemeClr val="tx1"/>
          </a:solidFill>
          <a:latin typeface="Arial" panose="020B0604020202020204" pitchFamily="34" charset="0"/>
        </a:defRPr>
      </a:lvl5pPr>
      <a:lvl6pPr marL="609585" algn="ctr" defTabSz="609585" rtl="0" fontAlgn="base">
        <a:spcBef>
          <a:spcPct val="0"/>
        </a:spcBef>
        <a:spcAft>
          <a:spcPct val="0"/>
        </a:spcAft>
        <a:defRPr sz="5867">
          <a:solidFill>
            <a:schemeClr val="tx1"/>
          </a:solidFill>
          <a:latin typeface="Arial" panose="020B0604020202020204" pitchFamily="34" charset="0"/>
        </a:defRPr>
      </a:lvl6pPr>
      <a:lvl7pPr marL="1219170" algn="ctr" defTabSz="609585" rtl="0" fontAlgn="base">
        <a:spcBef>
          <a:spcPct val="0"/>
        </a:spcBef>
        <a:spcAft>
          <a:spcPct val="0"/>
        </a:spcAft>
        <a:defRPr sz="5867">
          <a:solidFill>
            <a:schemeClr val="tx1"/>
          </a:solidFill>
          <a:latin typeface="Arial" panose="020B0604020202020204" pitchFamily="34" charset="0"/>
        </a:defRPr>
      </a:lvl7pPr>
      <a:lvl8pPr marL="1828754" algn="ctr" defTabSz="609585" rtl="0" fontAlgn="base">
        <a:spcBef>
          <a:spcPct val="0"/>
        </a:spcBef>
        <a:spcAft>
          <a:spcPct val="0"/>
        </a:spcAft>
        <a:defRPr sz="5867">
          <a:solidFill>
            <a:schemeClr val="tx1"/>
          </a:solidFill>
          <a:latin typeface="Arial" panose="020B0604020202020204" pitchFamily="34" charset="0"/>
        </a:defRPr>
      </a:lvl8pPr>
      <a:lvl9pPr marL="2438339" algn="ctr" defTabSz="609585" rtl="0" fontAlgn="base">
        <a:spcBef>
          <a:spcPct val="0"/>
        </a:spcBef>
        <a:spcAft>
          <a:spcPct val="0"/>
        </a:spcAft>
        <a:defRPr sz="5867">
          <a:solidFill>
            <a:schemeClr val="tx1"/>
          </a:solidFill>
          <a:latin typeface="Arial" panose="020B0604020202020204" pitchFamily="34" charset="0"/>
        </a:defRPr>
      </a:lvl9pPr>
    </p:titleStyle>
    <p:bodyStyle>
      <a:lvl1pPr marL="457189" indent="-457189" algn="l" defTabSz="609585" rtl="0" fontAlgn="base">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BA356D-14BF-C549-B7AE-FDE2E332C5E8}"/>
              </a:ext>
            </a:extLst>
          </p:cNvPr>
          <p:cNvSpPr/>
          <p:nvPr userDrawn="1"/>
        </p:nvSpPr>
        <p:spPr>
          <a:xfrm>
            <a:off x="-1" y="0"/>
            <a:ext cx="12191999" cy="6858000"/>
          </a:xfrm>
          <a:prstGeom prst="rect">
            <a:avLst/>
          </a:prstGeom>
          <a:solidFill>
            <a:schemeClr val="accent1"/>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Helvetica Light" panose="020B0403020202020204"/>
              <a:cs typeface="Helvetica" panose="020B0604020202020204" pitchFamily="34" charset="0"/>
            </a:endParaRPr>
          </a:p>
        </p:txBody>
      </p:sp>
      <p:pic>
        <p:nvPicPr>
          <p:cNvPr id="3" name="Picture 2">
            <a:extLst>
              <a:ext uri="{FF2B5EF4-FFF2-40B4-BE49-F238E27FC236}">
                <a16:creationId xmlns:a16="http://schemas.microsoft.com/office/drawing/2014/main" id="{586F3566-E8AC-4BDA-8037-DA8E5294A042}"/>
              </a:ext>
            </a:extLst>
          </p:cNvPr>
          <p:cNvPicPr>
            <a:picLocks noChangeAspect="1"/>
          </p:cNvPicPr>
          <p:nvPr userDrawn="1"/>
        </p:nvPicPr>
        <p:blipFill>
          <a:blip r:embed="rId10">
            <a:biLevel thresh="50000"/>
          </a:blip>
          <a:stretch>
            <a:fillRect/>
          </a:stretch>
        </p:blipFill>
        <p:spPr>
          <a:xfrm>
            <a:off x="296333" y="6429809"/>
            <a:ext cx="1624831" cy="190127"/>
          </a:xfrm>
          <a:prstGeom prst="rect">
            <a:avLst/>
          </a:prstGeom>
        </p:spPr>
      </p:pic>
      <p:sp>
        <p:nvSpPr>
          <p:cNvPr id="6" name="Text Placeholder 22">
            <a:extLst>
              <a:ext uri="{FF2B5EF4-FFF2-40B4-BE49-F238E27FC236}">
                <a16:creationId xmlns:a16="http://schemas.microsoft.com/office/drawing/2014/main" id="{41AB7CE1-362B-4E97-A58D-87F2C87DF695}"/>
              </a:ext>
            </a:extLst>
          </p:cNvPr>
          <p:cNvSpPr txBox="1">
            <a:spLocks/>
          </p:cNvSpPr>
          <p:nvPr userDrawn="1"/>
        </p:nvSpPr>
        <p:spPr>
          <a:xfrm>
            <a:off x="11332366" y="6430743"/>
            <a:ext cx="618067" cy="254000"/>
          </a:xfrm>
          <a:prstGeom prst="rect">
            <a:avLst/>
          </a:prstGeom>
        </p:spPr>
        <p:txBody>
          <a:bodyPr vert="horz" lIns="0" tIns="0" rIns="0" bIns="0" anchor="ctr"/>
          <a:lstStyle>
            <a:lvl1pPr marL="0" indent="0" algn="r"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9138E1F4-988A-A04B-9E43-081E3275E611}" type="slidenum">
              <a:rPr lang="en-US" sz="1500" b="0" i="0" smtClean="0">
                <a:solidFill>
                  <a:schemeClr val="bg1">
                    <a:lumMod val="85000"/>
                  </a:schemeClr>
                </a:solidFill>
                <a:latin typeface="Calibri Light" panose="020F0302020204030204" pitchFamily="34" charset="0"/>
                <a:cs typeface="Calibri Light" panose="020F0302020204030204" pitchFamily="34" charset="0"/>
              </a:rPr>
              <a:pPr/>
              <a:t>‹#›</a:t>
            </a:fld>
            <a:endParaRPr lang="en-US" sz="1500" b="0" i="0" dirty="0">
              <a:solidFill>
                <a:schemeClr val="bg1">
                  <a:lumMod val="85000"/>
                </a:schemeClr>
              </a:solidFill>
              <a:latin typeface="Calibri Light" panose="020F0302020204030204" pitchFamily="34" charset="0"/>
              <a:cs typeface="Calibri Light" panose="020F0302020204030204" pitchFamily="34" charset="0"/>
            </a:endParaRPr>
          </a:p>
        </p:txBody>
      </p:sp>
      <p:sp>
        <p:nvSpPr>
          <p:cNvPr id="8" name="Text Placeholder 14">
            <a:extLst>
              <a:ext uri="{FF2B5EF4-FFF2-40B4-BE49-F238E27FC236}">
                <a16:creationId xmlns:a16="http://schemas.microsoft.com/office/drawing/2014/main" id="{AE3E2413-5D33-46BA-A992-02CB83B98F7E}"/>
              </a:ext>
            </a:extLst>
          </p:cNvPr>
          <p:cNvSpPr txBox="1">
            <a:spLocks/>
          </p:cNvSpPr>
          <p:nvPr userDrawn="1"/>
        </p:nvSpPr>
        <p:spPr>
          <a:xfrm>
            <a:off x="9429086" y="6485799"/>
            <a:ext cx="2212313" cy="190126"/>
          </a:xfrm>
          <a:prstGeom prst="rect">
            <a:avLst/>
          </a:prstGeom>
        </p:spPr>
        <p:txBody>
          <a:bodyPr vert="horz"/>
          <a:lstStyle>
            <a:lvl1pPr marL="0" indent="0" algn="l"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800" b="0" i="0" dirty="0">
                <a:solidFill>
                  <a:schemeClr val="bg1">
                    <a:lumMod val="85000"/>
                  </a:schemeClr>
                </a:solidFill>
                <a:latin typeface="Calibri Light" panose="020F0302020204030204" pitchFamily="34" charset="0"/>
                <a:cs typeface="Calibri Light" panose="020F0302020204030204" pitchFamily="34" charset="0"/>
              </a:rPr>
              <a:t>Copyright © 2020. All Rights Reserved.</a:t>
            </a:r>
          </a:p>
        </p:txBody>
      </p:sp>
    </p:spTree>
    <p:extLst>
      <p:ext uri="{BB962C8B-B14F-4D97-AF65-F5344CB8AC3E}">
        <p14:creationId xmlns:p14="http://schemas.microsoft.com/office/powerpoint/2010/main" val="19567077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hdr="0" ftr="0" dt="0"/>
  <p:txStyles>
    <p:titleStyle>
      <a:lvl1pPr algn="ctr" defTabSz="609585" rtl="0" fontAlgn="base">
        <a:spcBef>
          <a:spcPct val="0"/>
        </a:spcBef>
        <a:spcAft>
          <a:spcPct val="0"/>
        </a:spcAft>
        <a:defRPr sz="5867" kern="1200">
          <a:solidFill>
            <a:schemeClr val="tx1"/>
          </a:solidFill>
          <a:latin typeface="+mj-lt"/>
          <a:ea typeface="+mj-ea"/>
          <a:cs typeface="+mj-cs"/>
        </a:defRPr>
      </a:lvl1pPr>
      <a:lvl2pPr algn="ctr" defTabSz="609585" rtl="0" fontAlgn="base">
        <a:spcBef>
          <a:spcPct val="0"/>
        </a:spcBef>
        <a:spcAft>
          <a:spcPct val="0"/>
        </a:spcAft>
        <a:defRPr sz="5867">
          <a:solidFill>
            <a:schemeClr val="tx1"/>
          </a:solidFill>
          <a:latin typeface="Arial" panose="020B0604020202020204" pitchFamily="34" charset="0"/>
        </a:defRPr>
      </a:lvl2pPr>
      <a:lvl3pPr algn="ctr" defTabSz="609585" rtl="0" fontAlgn="base">
        <a:spcBef>
          <a:spcPct val="0"/>
        </a:spcBef>
        <a:spcAft>
          <a:spcPct val="0"/>
        </a:spcAft>
        <a:defRPr sz="5867">
          <a:solidFill>
            <a:schemeClr val="tx1"/>
          </a:solidFill>
          <a:latin typeface="Arial" panose="020B0604020202020204" pitchFamily="34" charset="0"/>
        </a:defRPr>
      </a:lvl3pPr>
      <a:lvl4pPr algn="ctr" defTabSz="609585" rtl="0" fontAlgn="base">
        <a:spcBef>
          <a:spcPct val="0"/>
        </a:spcBef>
        <a:spcAft>
          <a:spcPct val="0"/>
        </a:spcAft>
        <a:defRPr sz="5867">
          <a:solidFill>
            <a:schemeClr val="tx1"/>
          </a:solidFill>
          <a:latin typeface="Arial" panose="020B0604020202020204" pitchFamily="34" charset="0"/>
        </a:defRPr>
      </a:lvl4pPr>
      <a:lvl5pPr algn="ctr" defTabSz="609585" rtl="0" fontAlgn="base">
        <a:spcBef>
          <a:spcPct val="0"/>
        </a:spcBef>
        <a:spcAft>
          <a:spcPct val="0"/>
        </a:spcAft>
        <a:defRPr sz="5867">
          <a:solidFill>
            <a:schemeClr val="tx1"/>
          </a:solidFill>
          <a:latin typeface="Arial" panose="020B0604020202020204" pitchFamily="34" charset="0"/>
        </a:defRPr>
      </a:lvl5pPr>
      <a:lvl6pPr marL="609585" algn="ctr" defTabSz="609585" rtl="0" fontAlgn="base">
        <a:spcBef>
          <a:spcPct val="0"/>
        </a:spcBef>
        <a:spcAft>
          <a:spcPct val="0"/>
        </a:spcAft>
        <a:defRPr sz="5867">
          <a:solidFill>
            <a:schemeClr val="tx1"/>
          </a:solidFill>
          <a:latin typeface="Arial" panose="020B0604020202020204" pitchFamily="34" charset="0"/>
        </a:defRPr>
      </a:lvl6pPr>
      <a:lvl7pPr marL="1219170" algn="ctr" defTabSz="609585" rtl="0" fontAlgn="base">
        <a:spcBef>
          <a:spcPct val="0"/>
        </a:spcBef>
        <a:spcAft>
          <a:spcPct val="0"/>
        </a:spcAft>
        <a:defRPr sz="5867">
          <a:solidFill>
            <a:schemeClr val="tx1"/>
          </a:solidFill>
          <a:latin typeface="Arial" panose="020B0604020202020204" pitchFamily="34" charset="0"/>
        </a:defRPr>
      </a:lvl7pPr>
      <a:lvl8pPr marL="1828754" algn="ctr" defTabSz="609585" rtl="0" fontAlgn="base">
        <a:spcBef>
          <a:spcPct val="0"/>
        </a:spcBef>
        <a:spcAft>
          <a:spcPct val="0"/>
        </a:spcAft>
        <a:defRPr sz="5867">
          <a:solidFill>
            <a:schemeClr val="tx1"/>
          </a:solidFill>
          <a:latin typeface="Arial" panose="020B0604020202020204" pitchFamily="34" charset="0"/>
        </a:defRPr>
      </a:lvl8pPr>
      <a:lvl9pPr marL="2438339" algn="ctr" defTabSz="609585" rtl="0" fontAlgn="base">
        <a:spcBef>
          <a:spcPct val="0"/>
        </a:spcBef>
        <a:spcAft>
          <a:spcPct val="0"/>
        </a:spcAft>
        <a:defRPr sz="5867">
          <a:solidFill>
            <a:schemeClr val="tx1"/>
          </a:solidFill>
          <a:latin typeface="Arial" panose="020B0604020202020204" pitchFamily="34" charset="0"/>
        </a:defRPr>
      </a:lvl9pPr>
    </p:titleStyle>
    <p:bodyStyle>
      <a:lvl1pPr marL="457189" indent="-457189" algn="l" defTabSz="609585" rtl="0" fontAlgn="base">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BA356D-14BF-C549-B7AE-FDE2E332C5E8}"/>
              </a:ext>
            </a:extLst>
          </p:cNvPr>
          <p:cNvSpPr/>
          <p:nvPr userDrawn="1"/>
        </p:nvSpPr>
        <p:spPr>
          <a:xfrm>
            <a:off x="0" y="0"/>
            <a:ext cx="12191999" cy="6858000"/>
          </a:xfrm>
          <a:prstGeom prst="rect">
            <a:avLst/>
          </a:prstGeom>
          <a:solidFill>
            <a:schemeClr val="accent1"/>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err="1">
              <a:solidFill>
                <a:schemeClr val="tx1"/>
              </a:solidFill>
              <a:latin typeface="Helvetica Light" panose="020B0403020202020204"/>
              <a:cs typeface="Helvetica" panose="020B0604020202020204" pitchFamily="34" charset="0"/>
            </a:endParaRPr>
          </a:p>
        </p:txBody>
      </p:sp>
      <p:pic>
        <p:nvPicPr>
          <p:cNvPr id="3" name="Picture 2">
            <a:extLst>
              <a:ext uri="{FF2B5EF4-FFF2-40B4-BE49-F238E27FC236}">
                <a16:creationId xmlns:a16="http://schemas.microsoft.com/office/drawing/2014/main" id="{586F3566-E8AC-4BDA-8037-DA8E5294A042}"/>
              </a:ext>
            </a:extLst>
          </p:cNvPr>
          <p:cNvPicPr>
            <a:picLocks noChangeAspect="1"/>
          </p:cNvPicPr>
          <p:nvPr userDrawn="1"/>
        </p:nvPicPr>
        <p:blipFill>
          <a:blip r:embed="rId11">
            <a:biLevel thresh="50000"/>
          </a:blip>
          <a:stretch>
            <a:fillRect/>
          </a:stretch>
        </p:blipFill>
        <p:spPr>
          <a:xfrm>
            <a:off x="296333" y="6429809"/>
            <a:ext cx="1624831" cy="190127"/>
          </a:xfrm>
          <a:prstGeom prst="rect">
            <a:avLst/>
          </a:prstGeom>
        </p:spPr>
      </p:pic>
      <p:sp>
        <p:nvSpPr>
          <p:cNvPr id="6" name="Text Placeholder 22">
            <a:extLst>
              <a:ext uri="{FF2B5EF4-FFF2-40B4-BE49-F238E27FC236}">
                <a16:creationId xmlns:a16="http://schemas.microsoft.com/office/drawing/2014/main" id="{41AB7CE1-362B-4E97-A58D-87F2C87DF695}"/>
              </a:ext>
            </a:extLst>
          </p:cNvPr>
          <p:cNvSpPr txBox="1">
            <a:spLocks/>
          </p:cNvSpPr>
          <p:nvPr userDrawn="1"/>
        </p:nvSpPr>
        <p:spPr>
          <a:xfrm>
            <a:off x="11332366" y="6430743"/>
            <a:ext cx="618067" cy="254000"/>
          </a:xfrm>
          <a:prstGeom prst="rect">
            <a:avLst/>
          </a:prstGeom>
        </p:spPr>
        <p:txBody>
          <a:bodyPr vert="horz" lIns="0" tIns="0" rIns="0" bIns="0" anchor="ctr"/>
          <a:lstStyle>
            <a:lvl1pPr marL="0" indent="0" algn="r"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9138E1F4-988A-A04B-9E43-081E3275E611}" type="slidenum">
              <a:rPr lang="en-US" sz="1500" b="0" i="0" smtClean="0">
                <a:solidFill>
                  <a:schemeClr val="bg1">
                    <a:lumMod val="85000"/>
                  </a:schemeClr>
                </a:solidFill>
                <a:latin typeface="Calibri Light" panose="020F0302020204030204" pitchFamily="34" charset="0"/>
                <a:cs typeface="Calibri Light" panose="020F0302020204030204" pitchFamily="34" charset="0"/>
              </a:rPr>
              <a:pPr/>
              <a:t>‹#›</a:t>
            </a:fld>
            <a:endParaRPr lang="en-US" sz="1500" b="0" i="0">
              <a:solidFill>
                <a:schemeClr val="bg1">
                  <a:lumMod val="85000"/>
                </a:schemeClr>
              </a:solidFill>
              <a:latin typeface="Calibri Light" panose="020F0302020204030204" pitchFamily="34" charset="0"/>
              <a:cs typeface="Calibri Light" panose="020F0302020204030204" pitchFamily="34" charset="0"/>
            </a:endParaRPr>
          </a:p>
        </p:txBody>
      </p:sp>
      <p:sp>
        <p:nvSpPr>
          <p:cNvPr id="8" name="Text Placeholder 14">
            <a:extLst>
              <a:ext uri="{FF2B5EF4-FFF2-40B4-BE49-F238E27FC236}">
                <a16:creationId xmlns:a16="http://schemas.microsoft.com/office/drawing/2014/main" id="{AE3E2413-5D33-46BA-A992-02CB83B98F7E}"/>
              </a:ext>
            </a:extLst>
          </p:cNvPr>
          <p:cNvSpPr txBox="1">
            <a:spLocks/>
          </p:cNvSpPr>
          <p:nvPr userDrawn="1"/>
        </p:nvSpPr>
        <p:spPr>
          <a:xfrm>
            <a:off x="9429086" y="6485799"/>
            <a:ext cx="2212313" cy="190126"/>
          </a:xfrm>
          <a:prstGeom prst="rect">
            <a:avLst/>
          </a:prstGeom>
        </p:spPr>
        <p:txBody>
          <a:bodyPr vert="horz"/>
          <a:lstStyle>
            <a:lvl1pPr marL="0" indent="0" algn="l" defTabSz="457200" rtl="0" eaLnBrk="1" latinLnBrk="0" hangingPunct="1">
              <a:spcBef>
                <a:spcPct val="20000"/>
              </a:spcBef>
              <a:buFont typeface="Arial"/>
              <a:buNone/>
              <a:defRPr sz="7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800" b="0" i="0" dirty="0">
                <a:solidFill>
                  <a:schemeClr val="bg1">
                    <a:lumMod val="85000"/>
                  </a:schemeClr>
                </a:solidFill>
                <a:latin typeface="Calibri Light" panose="020F0302020204030204" pitchFamily="34" charset="0"/>
                <a:cs typeface="Calibri Light" panose="020F0302020204030204" pitchFamily="34" charset="0"/>
              </a:rPr>
              <a:t>Copyright © 2020. All Rights Reserved.</a:t>
            </a:r>
          </a:p>
        </p:txBody>
      </p:sp>
    </p:spTree>
    <p:extLst>
      <p:ext uri="{BB962C8B-B14F-4D97-AF65-F5344CB8AC3E}">
        <p14:creationId xmlns:p14="http://schemas.microsoft.com/office/powerpoint/2010/main" val="10711575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hdr="0" ftr="0" dt="0"/>
  <p:txStyles>
    <p:titleStyle>
      <a:lvl1pPr algn="ctr" defTabSz="609585" rtl="0" fontAlgn="base">
        <a:spcBef>
          <a:spcPct val="0"/>
        </a:spcBef>
        <a:spcAft>
          <a:spcPct val="0"/>
        </a:spcAft>
        <a:defRPr sz="5867" kern="1200">
          <a:solidFill>
            <a:schemeClr val="tx1"/>
          </a:solidFill>
          <a:latin typeface="+mj-lt"/>
          <a:ea typeface="+mj-ea"/>
          <a:cs typeface="+mj-cs"/>
        </a:defRPr>
      </a:lvl1pPr>
      <a:lvl2pPr algn="ctr" defTabSz="609585" rtl="0" fontAlgn="base">
        <a:spcBef>
          <a:spcPct val="0"/>
        </a:spcBef>
        <a:spcAft>
          <a:spcPct val="0"/>
        </a:spcAft>
        <a:defRPr sz="5867">
          <a:solidFill>
            <a:schemeClr val="tx1"/>
          </a:solidFill>
          <a:latin typeface="Arial" panose="020B0604020202020204" pitchFamily="34" charset="0"/>
        </a:defRPr>
      </a:lvl2pPr>
      <a:lvl3pPr algn="ctr" defTabSz="609585" rtl="0" fontAlgn="base">
        <a:spcBef>
          <a:spcPct val="0"/>
        </a:spcBef>
        <a:spcAft>
          <a:spcPct val="0"/>
        </a:spcAft>
        <a:defRPr sz="5867">
          <a:solidFill>
            <a:schemeClr val="tx1"/>
          </a:solidFill>
          <a:latin typeface="Arial" panose="020B0604020202020204" pitchFamily="34" charset="0"/>
        </a:defRPr>
      </a:lvl3pPr>
      <a:lvl4pPr algn="ctr" defTabSz="609585" rtl="0" fontAlgn="base">
        <a:spcBef>
          <a:spcPct val="0"/>
        </a:spcBef>
        <a:spcAft>
          <a:spcPct val="0"/>
        </a:spcAft>
        <a:defRPr sz="5867">
          <a:solidFill>
            <a:schemeClr val="tx1"/>
          </a:solidFill>
          <a:latin typeface="Arial" panose="020B0604020202020204" pitchFamily="34" charset="0"/>
        </a:defRPr>
      </a:lvl4pPr>
      <a:lvl5pPr algn="ctr" defTabSz="609585" rtl="0" fontAlgn="base">
        <a:spcBef>
          <a:spcPct val="0"/>
        </a:spcBef>
        <a:spcAft>
          <a:spcPct val="0"/>
        </a:spcAft>
        <a:defRPr sz="5867">
          <a:solidFill>
            <a:schemeClr val="tx1"/>
          </a:solidFill>
          <a:latin typeface="Arial" panose="020B0604020202020204" pitchFamily="34" charset="0"/>
        </a:defRPr>
      </a:lvl5pPr>
      <a:lvl6pPr marL="609585" algn="ctr" defTabSz="609585" rtl="0" fontAlgn="base">
        <a:spcBef>
          <a:spcPct val="0"/>
        </a:spcBef>
        <a:spcAft>
          <a:spcPct val="0"/>
        </a:spcAft>
        <a:defRPr sz="5867">
          <a:solidFill>
            <a:schemeClr val="tx1"/>
          </a:solidFill>
          <a:latin typeface="Arial" panose="020B0604020202020204" pitchFamily="34" charset="0"/>
        </a:defRPr>
      </a:lvl6pPr>
      <a:lvl7pPr marL="1219170" algn="ctr" defTabSz="609585" rtl="0" fontAlgn="base">
        <a:spcBef>
          <a:spcPct val="0"/>
        </a:spcBef>
        <a:spcAft>
          <a:spcPct val="0"/>
        </a:spcAft>
        <a:defRPr sz="5867">
          <a:solidFill>
            <a:schemeClr val="tx1"/>
          </a:solidFill>
          <a:latin typeface="Arial" panose="020B0604020202020204" pitchFamily="34" charset="0"/>
        </a:defRPr>
      </a:lvl7pPr>
      <a:lvl8pPr marL="1828754" algn="ctr" defTabSz="609585" rtl="0" fontAlgn="base">
        <a:spcBef>
          <a:spcPct val="0"/>
        </a:spcBef>
        <a:spcAft>
          <a:spcPct val="0"/>
        </a:spcAft>
        <a:defRPr sz="5867">
          <a:solidFill>
            <a:schemeClr val="tx1"/>
          </a:solidFill>
          <a:latin typeface="Arial" panose="020B0604020202020204" pitchFamily="34" charset="0"/>
        </a:defRPr>
      </a:lvl8pPr>
      <a:lvl9pPr marL="2438339" algn="ctr" defTabSz="609585" rtl="0" fontAlgn="base">
        <a:spcBef>
          <a:spcPct val="0"/>
        </a:spcBef>
        <a:spcAft>
          <a:spcPct val="0"/>
        </a:spcAft>
        <a:defRPr sz="5867">
          <a:solidFill>
            <a:schemeClr val="tx1"/>
          </a:solidFill>
          <a:latin typeface="Arial" panose="020B0604020202020204" pitchFamily="34" charset="0"/>
        </a:defRPr>
      </a:lvl9pPr>
    </p:titleStyle>
    <p:bodyStyle>
      <a:lvl1pPr marL="457189" indent="-457189" algn="l" defTabSz="609585" rtl="0" fontAlgn="base">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jpg"/><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hyperlink" Target="https://www.cccis.com/2020/05/28/ccc-reports-accelerated-growth-photo-estimate-ai-claims/" TargetMode="External"/><Relationship Id="rId7" Type="http://schemas.openxmlformats.org/officeDocument/2006/relationships/image" Target="../media/image13.png"/><Relationship Id="rId2" Type="http://schemas.openxmlformats.org/officeDocument/2006/relationships/hyperlink" Target="https://www.repairerdrivennews.com/2020/06/29/ccc-says-photo-estimating-booms-lexisnexis-calls-2020-virtual-claims-tipping-point/" TargetMode="Externa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Layout" Target="../slideLayouts/slideLayout9.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hyperlink" Target="https://www.mckinsey.com/industries/public-and-social-sector/our-insights/covid-19s-effect-on-jobs-at-small-businesses-in-the-united-states" TargetMode="External"/><Relationship Id="rId7" Type="http://schemas.openxmlformats.org/officeDocument/2006/relationships/hyperlink" Target="https://www.propertycasualty360.com/2020/07/07/insurer-wins-in-covid-19-case-of-first-impression-414-182680/?kw=Insurer%20wins%20in%20one%20of%20the%20first%20U.S.%20COVID-19%20coverage%20rulings&amp;utm_source=email&amp;utm_medium=enl&amp;utm_campaign=claimsconnection&amp;utm_content=20200708&amp;utm_term=pc360" TargetMode="External"/><Relationship Id="rId12"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16.svg"/><Relationship Id="rId1" Type="http://schemas.openxmlformats.org/officeDocument/2006/relationships/slideLayout" Target="../slideLayouts/slideLayout4.xml"/><Relationship Id="rId6" Type="http://schemas.openxmlformats.org/officeDocument/2006/relationships/hyperlink" Target="https://www.insurancejournal.com/news/east/2020/04/15/564920.htm" TargetMode="External"/><Relationship Id="rId11" Type="http://schemas.openxmlformats.org/officeDocument/2006/relationships/image" Target="../media/image43.svg"/><Relationship Id="rId5" Type="http://schemas.openxmlformats.org/officeDocument/2006/relationships/hyperlink" Target="https://www.uschamber.com/report/july-2020-small-business-coronavirus-impact-poll" TargetMode="External"/><Relationship Id="rId1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hyperlink" Target="https://www.pymnts.com/coronavirus/2020/hed-smbs-look-for-lawsuit-liability-protection-as-they-plan-reopening/" TargetMode="External"/><Relationship Id="rId9" Type="http://schemas.microsoft.com/office/2007/relationships/hdphoto" Target="../media/hdphoto2.wdp"/><Relationship Id="rId14" Type="http://schemas.openxmlformats.org/officeDocument/2006/relationships/image" Target="../media/image46.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3" Type="http://schemas.openxmlformats.org/officeDocument/2006/relationships/image" Target="../media/image57.jpeg"/><Relationship Id="rId18" Type="http://schemas.microsoft.com/office/2007/relationships/hdphoto" Target="../media/hdphoto4.wdp"/><Relationship Id="rId26" Type="http://schemas.openxmlformats.org/officeDocument/2006/relationships/image" Target="../media/image67.png"/><Relationship Id="rId3" Type="http://schemas.openxmlformats.org/officeDocument/2006/relationships/image" Target="../media/image48.png"/><Relationship Id="rId21" Type="http://schemas.openxmlformats.org/officeDocument/2006/relationships/image" Target="../media/image64.png"/><Relationship Id="rId34" Type="http://schemas.openxmlformats.org/officeDocument/2006/relationships/image" Target="../media/image74.png"/><Relationship Id="rId7" Type="http://schemas.openxmlformats.org/officeDocument/2006/relationships/image" Target="../media/image52.png"/><Relationship Id="rId12" Type="http://schemas.openxmlformats.org/officeDocument/2006/relationships/image" Target="../media/image56.jpeg"/><Relationship Id="rId17" Type="http://schemas.openxmlformats.org/officeDocument/2006/relationships/image" Target="../media/image61.png"/><Relationship Id="rId25" Type="http://schemas.microsoft.com/office/2007/relationships/hdphoto" Target="../media/hdphoto6.wdp"/><Relationship Id="rId33" Type="http://schemas.openxmlformats.org/officeDocument/2006/relationships/image" Target="../media/image73.jpeg"/><Relationship Id="rId2" Type="http://schemas.openxmlformats.org/officeDocument/2006/relationships/image" Target="../media/image47.png"/><Relationship Id="rId16" Type="http://schemas.openxmlformats.org/officeDocument/2006/relationships/image" Target="../media/image60.png"/><Relationship Id="rId20" Type="http://schemas.openxmlformats.org/officeDocument/2006/relationships/image" Target="../media/image63.png"/><Relationship Id="rId29" Type="http://schemas.openxmlformats.org/officeDocument/2006/relationships/image" Target="../media/image70.pn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image" Target="../media/image66.png"/><Relationship Id="rId32" Type="http://schemas.openxmlformats.org/officeDocument/2006/relationships/image" Target="../media/image72.png"/><Relationship Id="rId5" Type="http://schemas.openxmlformats.org/officeDocument/2006/relationships/image" Target="../media/image50.png"/><Relationship Id="rId15" Type="http://schemas.openxmlformats.org/officeDocument/2006/relationships/image" Target="../media/image59.png"/><Relationship Id="rId23" Type="http://schemas.openxmlformats.org/officeDocument/2006/relationships/image" Target="../media/image65.jpeg"/><Relationship Id="rId28" Type="http://schemas.openxmlformats.org/officeDocument/2006/relationships/image" Target="../media/image69.png"/><Relationship Id="rId36" Type="http://schemas.openxmlformats.org/officeDocument/2006/relationships/hyperlink" Target="http://market-bridge.com/" TargetMode="External"/><Relationship Id="rId10" Type="http://schemas.openxmlformats.org/officeDocument/2006/relationships/image" Target="../media/image54.jpeg"/><Relationship Id="rId19" Type="http://schemas.openxmlformats.org/officeDocument/2006/relationships/image" Target="../media/image62.png"/><Relationship Id="rId31" Type="http://schemas.openxmlformats.org/officeDocument/2006/relationships/image" Target="../media/image71.png"/><Relationship Id="rId4" Type="http://schemas.openxmlformats.org/officeDocument/2006/relationships/image" Target="../media/image49.png"/><Relationship Id="rId9" Type="http://schemas.microsoft.com/office/2007/relationships/hdphoto" Target="../media/hdphoto3.wdp"/><Relationship Id="rId14" Type="http://schemas.openxmlformats.org/officeDocument/2006/relationships/image" Target="../media/image58.png"/><Relationship Id="rId22" Type="http://schemas.microsoft.com/office/2007/relationships/hdphoto" Target="../media/hdphoto5.wdp"/><Relationship Id="rId27" Type="http://schemas.openxmlformats.org/officeDocument/2006/relationships/image" Target="../media/image68.png"/><Relationship Id="rId30" Type="http://schemas.microsoft.com/office/2007/relationships/hdphoto" Target="../media/hdphoto7.wdp"/><Relationship Id="rId35" Type="http://schemas.openxmlformats.org/officeDocument/2006/relationships/image" Target="../media/image7.pn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i&amp;url=https%3A%2F%2Fwww.libertymutual.com%2F&amp;psig=AOvVaw2uhFkbvxQthtLWo7fXy2Wz&amp;ust=1599602927928000&amp;source=images&amp;cd=vfe&amp;ved=0CAIQjRxqFwoTCMiV6raH2OsCFQAAAAAdAAAAABAD"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cdn2.hubspot.net/hubfs/4239280/Files/COVID-19/20200416_PULSE%20Insurance%20During%20COVID19_Distribution.pdf" TargetMode="External"/><Relationship Id="rId2" Type="http://schemas.openxmlformats.org/officeDocument/2006/relationships/image" Target="../media/image17.jpg"/><Relationship Id="rId1" Type="http://schemas.openxmlformats.org/officeDocument/2006/relationships/slideLayout" Target="../slideLayouts/slideLayout9.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12.svg"/><Relationship Id="rId2" Type="http://schemas.openxmlformats.org/officeDocument/2006/relationships/notesSlide" Target="../notesSlides/notesSlide3.xml"/><Relationship Id="rId16" Type="http://schemas.openxmlformats.org/officeDocument/2006/relationships/image" Target="../media/image26.svg"/><Relationship Id="rId1" Type="http://schemas.openxmlformats.org/officeDocument/2006/relationships/slideLayout" Target="../slideLayouts/slideLayout4.xml"/><Relationship Id="rId6" Type="http://schemas.openxmlformats.org/officeDocument/2006/relationships/hyperlink" Target="https://www.bain.com/insights/how-insurance-customers-are-responding-to-covid-19/" TargetMode="External"/><Relationship Id="rId11" Type="http://schemas.openxmlformats.org/officeDocument/2006/relationships/image" Target="../media/image11.png"/><Relationship Id="rId5" Type="http://schemas.openxmlformats.org/officeDocument/2006/relationships/hyperlink" Target="https://www.jdpower.com/business/press-releases/2020-us-insurance-shopping-study" TargetMode="External"/><Relationship Id="rId15" Type="http://schemas.openxmlformats.org/officeDocument/2006/relationships/image" Target="../media/image25.png"/><Relationship Id="rId10" Type="http://schemas.openxmlformats.org/officeDocument/2006/relationships/image" Target="../media/image22.svg"/><Relationship Id="rId4" Type="http://schemas.microsoft.com/office/2007/relationships/hdphoto" Target="../media/hdphoto1.wdp"/><Relationship Id="rId9" Type="http://schemas.openxmlformats.org/officeDocument/2006/relationships/image" Target="../media/image21.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image" Target="../media/image27.jpg"/><Relationship Id="rId7" Type="http://schemas.openxmlformats.org/officeDocument/2006/relationships/image" Target="../media/image31.svg"/><Relationship Id="rId12" Type="http://schemas.openxmlformats.org/officeDocument/2006/relationships/hyperlink" Target="https://www.spglobal.com/marketintelligence/en/news-insights/latest-news-headlines/geico-near-top-in-pandemic-auto-discounts-but-reduction-plan-faces-scrutiny-59646727" TargetMode="External"/><Relationship Id="rId2" Type="http://schemas.openxmlformats.org/officeDocument/2006/relationships/notesSlide" Target="../notesSlides/notesSlide4.xml"/><Relationship Id="rId16"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hyperlink" Target="https://cdn2.hubspot.net/hubfs/4239280/Files/COVID-19/20200416_PULSE%20Insurance%20During%20COVID19_Distribution.pdf" TargetMode="External"/><Relationship Id="rId5" Type="http://schemas.openxmlformats.org/officeDocument/2006/relationships/image" Target="../media/image29.svg"/><Relationship Id="rId15" Type="http://schemas.openxmlformats.org/officeDocument/2006/relationships/image" Target="../media/image34.png"/><Relationship Id="rId10" Type="http://schemas.openxmlformats.org/officeDocument/2006/relationships/image" Target="../media/image33.svg"/><Relationship Id="rId4" Type="http://schemas.openxmlformats.org/officeDocument/2006/relationships/image" Target="../media/image28.png"/><Relationship Id="rId9" Type="http://schemas.openxmlformats.org/officeDocument/2006/relationships/image" Target="../media/image11.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D03296-8D7C-DE41-8F57-4A462B16193F}"/>
              </a:ext>
            </a:extLst>
          </p:cNvPr>
          <p:cNvPicPr>
            <a:picLocks noChangeAspect="1"/>
          </p:cNvPicPr>
          <p:nvPr/>
        </p:nvPicPr>
        <p:blipFill rotWithShape="1">
          <a:blip r:embed="rId3">
            <a:duotone>
              <a:prstClr val="black"/>
              <a:srgbClr val="0F4367">
                <a:tint val="45000"/>
                <a:satMod val="400000"/>
              </a:srgbClr>
            </a:duotone>
          </a:blip>
          <a:srcRect t="14194" r="8308" b="8475"/>
          <a:stretch/>
        </p:blipFill>
        <p:spPr>
          <a:xfrm>
            <a:off x="0" y="0"/>
            <a:ext cx="12197443" cy="6858000"/>
          </a:xfrm>
          <a:prstGeom prst="rect">
            <a:avLst/>
          </a:prstGeom>
        </p:spPr>
      </p:pic>
      <p:pic>
        <p:nvPicPr>
          <p:cNvPr id="13" name="Content Placeholder 21" descr="A close up of a sign&#10;&#10;Description automatically generated">
            <a:extLst>
              <a:ext uri="{FF2B5EF4-FFF2-40B4-BE49-F238E27FC236}">
                <a16:creationId xmlns:a16="http://schemas.microsoft.com/office/drawing/2014/main" id="{00B84517-A8F3-E844-9F6A-00B87730CCFC}"/>
              </a:ext>
            </a:extLst>
          </p:cNvPr>
          <p:cNvPicPr>
            <a:picLocks noChangeAspect="1"/>
          </p:cNvPicPr>
          <p:nvPr/>
        </p:nvPicPr>
        <p:blipFill>
          <a:blip r:embed="rId4">
            <a:alphaModFix amt="90000"/>
          </a:blip>
          <a:stretch>
            <a:fillRect/>
          </a:stretch>
        </p:blipFill>
        <p:spPr>
          <a:xfrm>
            <a:off x="0" y="0"/>
            <a:ext cx="9547841" cy="6858000"/>
          </a:xfrm>
          <a:prstGeom prst="rect">
            <a:avLst/>
          </a:prstGeom>
        </p:spPr>
      </p:pic>
      <p:pic>
        <p:nvPicPr>
          <p:cNvPr id="15" name="Picture 14">
            <a:extLst>
              <a:ext uri="{FF2B5EF4-FFF2-40B4-BE49-F238E27FC236}">
                <a16:creationId xmlns:a16="http://schemas.microsoft.com/office/drawing/2014/main" id="{C633B815-7F0B-2C43-8676-6863DEB09CDC}"/>
              </a:ext>
            </a:extLst>
          </p:cNvPr>
          <p:cNvPicPr>
            <a:picLocks noChangeAspect="1"/>
          </p:cNvPicPr>
          <p:nvPr/>
        </p:nvPicPr>
        <p:blipFill>
          <a:blip r:embed="rId5" cstate="screen">
            <a:biLevel thresh="50000"/>
            <a:extLst>
              <a:ext uri="{28A0092B-C50C-407E-A947-70E740481C1C}">
                <a14:useLocalDpi xmlns:a14="http://schemas.microsoft.com/office/drawing/2010/main"/>
              </a:ext>
            </a:extLst>
          </a:blip>
          <a:stretch>
            <a:fillRect/>
          </a:stretch>
        </p:blipFill>
        <p:spPr>
          <a:xfrm>
            <a:off x="469606" y="6031116"/>
            <a:ext cx="2620897" cy="305771"/>
          </a:xfrm>
          <a:prstGeom prst="rect">
            <a:avLst/>
          </a:prstGeom>
        </p:spPr>
      </p:pic>
      <p:sp>
        <p:nvSpPr>
          <p:cNvPr id="2" name="Rectangle 1">
            <a:extLst>
              <a:ext uri="{FF2B5EF4-FFF2-40B4-BE49-F238E27FC236}">
                <a16:creationId xmlns:a16="http://schemas.microsoft.com/office/drawing/2014/main" id="{32D7D2D6-7E22-ED41-87F8-DA0516153701}"/>
              </a:ext>
            </a:extLst>
          </p:cNvPr>
          <p:cNvSpPr/>
          <p:nvPr/>
        </p:nvSpPr>
        <p:spPr>
          <a:xfrm>
            <a:off x="331170" y="1396385"/>
            <a:ext cx="6096000" cy="1796967"/>
          </a:xfrm>
          <a:prstGeom prst="rect">
            <a:avLst/>
          </a:prstGeom>
        </p:spPr>
        <p:txBody>
          <a:bodyPr>
            <a:spAutoFit/>
          </a:bodyPr>
          <a:lstStyle/>
          <a:p>
            <a:pPr marL="0" marR="0" lvl="0" indent="0" algn="l" defTabSz="914400" rtl="0" eaLnBrk="1" fontAlgn="auto" latinLnBrk="0" hangingPunct="1">
              <a:lnSpc>
                <a:spcPts val="6600"/>
              </a:lnSpc>
              <a:spcBef>
                <a:spcPts val="0"/>
              </a:spcBef>
              <a:spcAft>
                <a:spcPts val="0"/>
              </a:spcAft>
              <a:buClrTx/>
              <a:buSzTx/>
              <a:buFontTx/>
              <a:buNone/>
              <a:tabLst>
                <a:tab pos="1704975" algn="l"/>
                <a:tab pos="2339975" algn="l"/>
              </a:tabLst>
              <a:defRPr/>
            </a:pPr>
            <a:r>
              <a:rPr kumimoji="0" lang="en-US" sz="6600" b="0" i="0" u="none" strike="noStrike" kern="1200" cap="none" spc="600" normalizeH="0" baseline="0" noProof="0" dirty="0">
                <a:ln>
                  <a:noFill/>
                </a:ln>
                <a:solidFill>
                  <a:srgbClr val="F88D1E"/>
                </a:solidFill>
                <a:effectLst/>
                <a:uLnTx/>
                <a:uFillTx/>
                <a:latin typeface="Calibri Light" panose="020F0302020204030204"/>
                <a:ea typeface="+mn-ea"/>
                <a:cs typeface="Calibri Light" panose="020F0302020204030204" pitchFamily="34" charset="0"/>
              </a:rPr>
              <a:t>PROPERTY &amp;</a:t>
            </a:r>
            <a:br>
              <a:rPr kumimoji="0" lang="en-US" sz="6600" b="0" i="0" u="none" strike="noStrike" kern="1200" cap="none" spc="600" normalizeH="0" baseline="0" noProof="0" dirty="0">
                <a:ln>
                  <a:noFill/>
                </a:ln>
                <a:solidFill>
                  <a:srgbClr val="F88D1E"/>
                </a:solidFill>
                <a:effectLst/>
                <a:uLnTx/>
                <a:uFillTx/>
                <a:latin typeface="Calibri Light" panose="020F0302020204030204"/>
                <a:ea typeface="+mn-ea"/>
                <a:cs typeface="Calibri Light" panose="020F0302020204030204" pitchFamily="34" charset="0"/>
              </a:rPr>
            </a:br>
            <a:r>
              <a:rPr kumimoji="0" lang="en-US" sz="6600" b="0" i="0" u="none" strike="noStrike" kern="1200" cap="none" spc="600" normalizeH="0" baseline="0" noProof="0" dirty="0">
                <a:ln>
                  <a:noFill/>
                </a:ln>
                <a:solidFill>
                  <a:srgbClr val="F88D1E"/>
                </a:solidFill>
                <a:effectLst/>
                <a:uLnTx/>
                <a:uFillTx/>
                <a:latin typeface="Calibri Light" panose="020F0302020204030204"/>
                <a:ea typeface="+mn-ea"/>
                <a:cs typeface="Calibri Light" panose="020F0302020204030204" pitchFamily="34" charset="0"/>
              </a:rPr>
              <a:t>CASUALTY</a:t>
            </a:r>
          </a:p>
        </p:txBody>
      </p:sp>
      <p:sp>
        <p:nvSpPr>
          <p:cNvPr id="4" name="Rectangle 3">
            <a:extLst>
              <a:ext uri="{FF2B5EF4-FFF2-40B4-BE49-F238E27FC236}">
                <a16:creationId xmlns:a16="http://schemas.microsoft.com/office/drawing/2014/main" id="{113FD0B0-8C74-0549-8F64-FD33BBF1B5E2}"/>
              </a:ext>
            </a:extLst>
          </p:cNvPr>
          <p:cNvSpPr/>
          <p:nvPr/>
        </p:nvSpPr>
        <p:spPr>
          <a:xfrm>
            <a:off x="127139" y="5275626"/>
            <a:ext cx="3511296" cy="541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dirty="0">
                <a:solidFill>
                  <a:prstClr val="white"/>
                </a:solidFill>
                <a:latin typeface="Calibri" panose="020F0502020204030204"/>
              </a:rPr>
              <a:t>SUMMARY REPORT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AAE2E985-E354-D043-870D-C2E1BB4B89BC}"/>
              </a:ext>
            </a:extLst>
          </p:cNvPr>
          <p:cNvCxnSpPr/>
          <p:nvPr/>
        </p:nvCxnSpPr>
        <p:spPr>
          <a:xfrm>
            <a:off x="438784" y="5817619"/>
            <a:ext cx="2620897" cy="0"/>
          </a:xfrm>
          <a:prstGeom prst="line">
            <a:avLst/>
          </a:prstGeom>
          <a:ln>
            <a:solidFill>
              <a:srgbClr val="F88D1E"/>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B44B68B8-C075-41AF-8C01-09B8365D8903}"/>
              </a:ext>
            </a:extLst>
          </p:cNvPr>
          <p:cNvSpPr txBox="1">
            <a:spLocks/>
          </p:cNvSpPr>
          <p:nvPr/>
        </p:nvSpPr>
        <p:spPr>
          <a:xfrm>
            <a:off x="437370" y="788825"/>
            <a:ext cx="6080232" cy="542102"/>
          </a:xfrm>
          <a:prstGeom prst="rect">
            <a:avLst/>
          </a:prstGeom>
          <a:ln>
            <a:noFill/>
          </a:ln>
        </p:spPr>
        <p:txBody>
          <a:bodyPr vert="horz" lIns="0" tIns="0" rIns="0" bIns="0"/>
          <a:lstStyle>
            <a:lvl1pPr marL="0" indent="0" algn="l" defTabSz="609585" rtl="0" fontAlgn="base">
              <a:spcBef>
                <a:spcPts val="0"/>
              </a:spcBef>
              <a:spcAft>
                <a:spcPct val="0"/>
              </a:spcAft>
              <a:buFont typeface="Arial" panose="020B0604020202020204" pitchFamily="34" charset="0"/>
              <a:buNone/>
              <a:defRPr sz="2400" b="0" i="0" kern="1200" baseline="0">
                <a:solidFill>
                  <a:srgbClr val="F8E99D"/>
                </a:solidFill>
                <a:latin typeface="Lato Light" panose="020F0502020204030203" pitchFamily="34" charset="0"/>
                <a:ea typeface="Lato Light" panose="020F0502020204030203" pitchFamily="34" charset="0"/>
                <a:cs typeface="Lato Light" panose="020F0502020204030203" pitchFamily="34" charset="0"/>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ts val="0"/>
              </a:spcBef>
              <a:spcAft>
                <a:spcPct val="0"/>
              </a:spcAft>
              <a:buClrTx/>
              <a:buSzTx/>
              <a:buFont typeface="Arial" panose="020B0604020202020204" pitchFamily="34" charset="0"/>
              <a:buNone/>
              <a:tabLst/>
              <a:defRPr/>
            </a:pPr>
            <a:endParaRPr kumimoji="0" lang="en-US" sz="1800" b="1" i="1" u="none" strike="noStrike" kern="1200" cap="none" spc="0" normalizeH="0" baseline="0" noProof="0" dirty="0">
              <a:ln>
                <a:noFill/>
              </a:ln>
              <a:solidFill>
                <a:prstClr val="white"/>
              </a:solidFill>
              <a:effectLst/>
              <a:uLnTx/>
              <a:uFillTx/>
              <a:latin typeface="Calibri Light" panose="020F0302020204030204"/>
            </a:endParaRPr>
          </a:p>
          <a:p>
            <a:pPr marL="0" marR="0" lvl="0" indent="0" algn="l" defTabSz="609585"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en-US" sz="1800" b="1" i="1" u="none" strike="noStrike" kern="1200" cap="none" spc="0" normalizeH="0" baseline="0" noProof="0" dirty="0">
                <a:ln>
                  <a:noFill/>
                </a:ln>
                <a:solidFill>
                  <a:prstClr val="white"/>
                </a:solidFill>
                <a:effectLst/>
                <a:uLnTx/>
                <a:uFillTx/>
                <a:latin typeface="Calibri Light" panose="020F0302020204030204"/>
              </a:rPr>
              <a:t>COVID-19</a:t>
            </a:r>
            <a:r>
              <a:rPr kumimoji="0" lang="en-US" sz="1800" b="0" i="0" u="none" strike="noStrike" kern="1200" cap="none" spc="0" normalizeH="0" baseline="0" noProof="0" dirty="0">
                <a:ln>
                  <a:noFill/>
                </a:ln>
                <a:solidFill>
                  <a:prstClr val="white"/>
                </a:solidFill>
                <a:effectLst/>
                <a:uLnTx/>
                <a:uFillTx/>
                <a:latin typeface="Calibri Light" panose="020F0302020204030204"/>
              </a:rPr>
              <a:t> DIGITAL LISTENING for</a:t>
            </a:r>
          </a:p>
        </p:txBody>
      </p:sp>
      <p:sp>
        <p:nvSpPr>
          <p:cNvPr id="14" name="Text Placeholder 3">
            <a:extLst>
              <a:ext uri="{FF2B5EF4-FFF2-40B4-BE49-F238E27FC236}">
                <a16:creationId xmlns:a16="http://schemas.microsoft.com/office/drawing/2014/main" id="{0622887F-59B1-4314-AECF-9F74ACC2AB1A}"/>
              </a:ext>
            </a:extLst>
          </p:cNvPr>
          <p:cNvSpPr txBox="1">
            <a:spLocks/>
          </p:cNvSpPr>
          <p:nvPr/>
        </p:nvSpPr>
        <p:spPr>
          <a:xfrm>
            <a:off x="438784" y="2932315"/>
            <a:ext cx="6080232" cy="905318"/>
          </a:xfrm>
          <a:prstGeom prst="rect">
            <a:avLst/>
          </a:prstGeom>
          <a:ln>
            <a:noFill/>
          </a:ln>
        </p:spPr>
        <p:txBody>
          <a:bodyPr vert="horz" lIns="0" tIns="0" rIns="0" bIns="0" rtlCol="0">
            <a:normAutofit/>
          </a:bodyPr>
          <a:lstStyle>
            <a:lvl1pPr marL="0" indent="0" algn="l" defTabSz="914400" rtl="0" eaLnBrk="1" latinLnBrk="0" hangingPunct="1">
              <a:lnSpc>
                <a:spcPct val="90000"/>
              </a:lnSpc>
              <a:spcBef>
                <a:spcPts val="0"/>
              </a:spcBef>
              <a:buFont typeface="Arial" panose="020B0604020202020204" pitchFamily="34" charset="0"/>
              <a:buNone/>
              <a:defRPr sz="2400" b="0" i="0" kern="1200" baseline="0">
                <a:solidFill>
                  <a:srgbClr val="F8E99D"/>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Group and Individual Benefits Insights and Competitor Trends</a:t>
            </a:r>
          </a:p>
        </p:txBody>
      </p:sp>
      <p:sp>
        <p:nvSpPr>
          <p:cNvPr id="11" name="TextBox 10">
            <a:extLst>
              <a:ext uri="{FF2B5EF4-FFF2-40B4-BE49-F238E27FC236}">
                <a16:creationId xmlns:a16="http://schemas.microsoft.com/office/drawing/2014/main" id="{96A3935A-6F34-4399-8809-71D4FADF68EC}"/>
              </a:ext>
            </a:extLst>
          </p:cNvPr>
          <p:cNvSpPr txBox="1"/>
          <p:nvPr/>
        </p:nvSpPr>
        <p:spPr>
          <a:xfrm>
            <a:off x="376124" y="3638503"/>
            <a:ext cx="6142892" cy="1396664"/>
          </a:xfrm>
          <a:prstGeom prst="rect">
            <a:avLst/>
          </a:prstGeom>
          <a:noFill/>
        </p:spPr>
        <p:txBody>
          <a:bodyPr wrap="square">
            <a:spAutoFit/>
          </a:bodyPr>
          <a:lstStyle/>
          <a:p>
            <a:pPr>
              <a:lnSpc>
                <a:spcPts val="3500"/>
              </a:lnSpc>
            </a:pPr>
            <a:r>
              <a:rPr lang="en-US" sz="2400" dirty="0">
                <a:solidFill>
                  <a:schemeClr val="bg2"/>
                </a:solidFill>
              </a:rPr>
              <a:t>How the P&amp;C Industry Became More Strategically and Technologically Agile </a:t>
            </a:r>
          </a:p>
          <a:p>
            <a:pPr>
              <a:lnSpc>
                <a:spcPts val="3500"/>
              </a:lnSpc>
            </a:pPr>
            <a:r>
              <a:rPr lang="en-US" sz="2400" dirty="0">
                <a:solidFill>
                  <a:schemeClr val="bg2"/>
                </a:solidFill>
              </a:rPr>
              <a:t>After the Emergence of COVID-19.</a:t>
            </a:r>
          </a:p>
        </p:txBody>
      </p:sp>
    </p:spTree>
    <p:extLst>
      <p:ext uri="{BB962C8B-B14F-4D97-AF65-F5344CB8AC3E}">
        <p14:creationId xmlns:p14="http://schemas.microsoft.com/office/powerpoint/2010/main" val="4157676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erson typing on laptop">
            <a:extLst>
              <a:ext uri="{FF2B5EF4-FFF2-40B4-BE49-F238E27FC236}">
                <a16:creationId xmlns:a16="http://schemas.microsoft.com/office/drawing/2014/main" id="{E1ECCDD6-912C-4AF3-9F1C-7274D6FDCDB7}"/>
              </a:ext>
            </a:extLst>
          </p:cNvPr>
          <p:cNvPicPr>
            <a:picLocks noGrp="1" noChangeAspect="1"/>
          </p:cNvPicPr>
          <p:nvPr>
            <p:ph sz="quarter" idx="25"/>
          </p:nvPr>
        </p:nvPicPr>
        <p:blipFill rotWithShape="1">
          <a:blip r:embed="rId2"/>
          <a:srcRect l="7482" r="5047"/>
          <a:stretch/>
        </p:blipFill>
        <p:spPr>
          <a:xfrm>
            <a:off x="336552" y="1446292"/>
            <a:ext cx="5204140" cy="3965416"/>
          </a:xfrm>
        </p:spPr>
      </p:pic>
      <p:sp>
        <p:nvSpPr>
          <p:cNvPr id="3" name="Title 2">
            <a:extLst>
              <a:ext uri="{FF2B5EF4-FFF2-40B4-BE49-F238E27FC236}">
                <a16:creationId xmlns:a16="http://schemas.microsoft.com/office/drawing/2014/main" id="{83C0B1F4-113C-4957-99B6-5F026C54317E}"/>
              </a:ext>
            </a:extLst>
          </p:cNvPr>
          <p:cNvSpPr>
            <a:spLocks noGrp="1"/>
          </p:cNvSpPr>
          <p:nvPr>
            <p:ph type="title"/>
          </p:nvPr>
        </p:nvSpPr>
        <p:spPr/>
        <p:txBody>
          <a:bodyPr/>
          <a:lstStyle/>
          <a:p>
            <a:r>
              <a:rPr lang="en-US" dirty="0"/>
              <a:t>Property Insurance: Accelerating the Digital Claims Process</a:t>
            </a:r>
          </a:p>
        </p:txBody>
      </p:sp>
      <p:sp>
        <p:nvSpPr>
          <p:cNvPr id="7" name="TextBox 6">
            <a:extLst>
              <a:ext uri="{FF2B5EF4-FFF2-40B4-BE49-F238E27FC236}">
                <a16:creationId xmlns:a16="http://schemas.microsoft.com/office/drawing/2014/main" id="{F3BDD231-0532-445F-9927-A81DB5D44462}"/>
              </a:ext>
            </a:extLst>
          </p:cNvPr>
          <p:cNvSpPr txBox="1"/>
          <p:nvPr/>
        </p:nvSpPr>
        <p:spPr>
          <a:xfrm>
            <a:off x="5884225" y="1278501"/>
            <a:ext cx="5508108" cy="5051960"/>
          </a:xfrm>
          <a:prstGeom prst="rect">
            <a:avLst/>
          </a:prstGeom>
          <a:noFill/>
        </p:spPr>
        <p:txBody>
          <a:bodyPr wrap="square" lIns="45720" rIns="45720" rtlCol="0">
            <a:noAutofit/>
          </a:bodyPr>
          <a:lstStyle/>
          <a:p>
            <a:pPr algn="l"/>
            <a:r>
              <a:rPr lang="en-US" sz="1600" dirty="0">
                <a:latin typeface="Calibri Light" panose="020F0302020204030204" pitchFamily="34" charset="0"/>
                <a:cs typeface="Calibri Light" panose="020F0302020204030204" pitchFamily="34" charset="0"/>
              </a:rPr>
              <a:t>Damage to property from weather-related incidents did not cease due to the pandemic.  Home and property owners in need of filing claims experienced new ways to interact with insurers. </a:t>
            </a:r>
          </a:p>
          <a:p>
            <a:pPr algn="l"/>
            <a:endParaRPr lang="en-US" sz="1600" dirty="0">
              <a:latin typeface="Calibri Light" panose="020F0302020204030204" pitchFamily="34" charset="0"/>
              <a:cs typeface="Calibri Light" panose="020F0302020204030204" pitchFamily="34" charset="0"/>
            </a:endParaRPr>
          </a:p>
          <a:p>
            <a:pPr algn="l"/>
            <a:r>
              <a:rPr lang="en-US" sz="1600" dirty="0">
                <a:latin typeface="Calibri Light" panose="020F0302020204030204" pitchFamily="34" charset="0"/>
                <a:cs typeface="Calibri Light" panose="020F0302020204030204" pitchFamily="34" charset="0"/>
              </a:rPr>
              <a:t>Shelter-in-place and social distancing orders meant property insurance agents were unable to make in-person visits to assess the damage.  In order to process claims in a timely manner, property insurers accelerated the roll out and expanded the use of digital tools within the claims process. </a:t>
            </a:r>
          </a:p>
          <a:p>
            <a:pPr algn="l"/>
            <a:endParaRPr lang="en-US" sz="1600" dirty="0">
              <a:latin typeface="Calibri Light" panose="020F0302020204030204" pitchFamily="34" charset="0"/>
              <a:cs typeface="Calibri Light" panose="020F0302020204030204" pitchFamily="34" charset="0"/>
            </a:endParaRPr>
          </a:p>
          <a:p>
            <a:r>
              <a:rPr lang="en-US" sz="1600" dirty="0">
                <a:solidFill>
                  <a:schemeClr val="tx1"/>
                </a:solidFill>
                <a:latin typeface="Calibri Light" panose="020F0302020204030204" pitchFamily="34" charset="0"/>
                <a:cs typeface="Calibri Light" panose="020F0302020204030204" pitchFamily="34" charset="0"/>
              </a:rPr>
              <a:t>Liberty Mutual alone estimates COVID has pulled forward its claims’ advancements by several years.</a:t>
            </a:r>
            <a:endParaRPr lang="en-US" sz="1600" baseline="30000" dirty="0">
              <a:solidFill>
                <a:schemeClr val="tx1"/>
              </a:solidFill>
              <a:latin typeface="Calibri Light" panose="020F0302020204030204" pitchFamily="34" charset="0"/>
              <a:cs typeface="Calibri Light" panose="020F0302020204030204" pitchFamily="34" charset="0"/>
            </a:endParaRPr>
          </a:p>
          <a:p>
            <a:pPr algn="l"/>
            <a:endParaRPr lang="en-US" sz="1600" dirty="0">
              <a:latin typeface="Calibri Light" panose="020F0302020204030204" pitchFamily="34" charset="0"/>
              <a:cs typeface="Calibri Light" panose="020F0302020204030204" pitchFamily="34" charset="0"/>
            </a:endParaRPr>
          </a:p>
          <a:p>
            <a:pPr algn="l"/>
            <a:r>
              <a:rPr lang="en-US" sz="1600" dirty="0">
                <a:latin typeface="Calibri Light" panose="020F0302020204030204" pitchFamily="34" charset="0"/>
                <a:cs typeface="Calibri Light" panose="020F0302020204030204" pitchFamily="34" charset="0"/>
              </a:rPr>
              <a:t>While recent studies have commended the increased investments P&amp;C insurers have allocated towards elevating their digital experiences to meet customers’ digital expectations, COVID-19 has underscored the absolute necessity for carriers to accelerate the implementation – and consumer experience – of those digital-first experiences.  </a:t>
            </a:r>
          </a:p>
        </p:txBody>
      </p:sp>
      <p:grpSp>
        <p:nvGrpSpPr>
          <p:cNvPr id="5" name="Group 4">
            <a:extLst>
              <a:ext uri="{FF2B5EF4-FFF2-40B4-BE49-F238E27FC236}">
                <a16:creationId xmlns:a16="http://schemas.microsoft.com/office/drawing/2014/main" id="{D079D08D-3DC6-4E2C-A9E4-83836D0986EA}"/>
              </a:ext>
            </a:extLst>
          </p:cNvPr>
          <p:cNvGrpSpPr/>
          <p:nvPr/>
        </p:nvGrpSpPr>
        <p:grpSpPr>
          <a:xfrm>
            <a:off x="9010142" y="-1679"/>
            <a:ext cx="1798885" cy="615666"/>
            <a:chOff x="9010142" y="-1679"/>
            <a:chExt cx="1798885" cy="615666"/>
          </a:xfrm>
        </p:grpSpPr>
        <p:sp>
          <p:nvSpPr>
            <p:cNvPr id="6" name="TextBox 5">
              <a:extLst>
                <a:ext uri="{FF2B5EF4-FFF2-40B4-BE49-F238E27FC236}">
                  <a16:creationId xmlns:a16="http://schemas.microsoft.com/office/drawing/2014/main" id="{08E4D581-FD15-4C10-9D39-4C7186AE51AB}"/>
                </a:ext>
              </a:extLst>
            </p:cNvPr>
            <p:cNvSpPr txBox="1"/>
            <p:nvPr/>
          </p:nvSpPr>
          <p:spPr>
            <a:xfrm>
              <a:off x="9010142" y="-1679"/>
              <a:ext cx="1798885" cy="615666"/>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Property </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Insurers</a:t>
              </a:r>
            </a:p>
          </p:txBody>
        </p:sp>
        <p:pic>
          <p:nvPicPr>
            <p:cNvPr id="8" name="Graphic 7" descr="House">
              <a:extLst>
                <a:ext uri="{FF2B5EF4-FFF2-40B4-BE49-F238E27FC236}">
                  <a16:creationId xmlns:a16="http://schemas.microsoft.com/office/drawing/2014/main" id="{D118448C-18A4-4511-A417-6895A5A9A51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12649" y="4695"/>
              <a:ext cx="549150" cy="549150"/>
            </a:xfrm>
            <a:prstGeom prst="rect">
              <a:avLst/>
            </a:prstGeom>
          </p:spPr>
        </p:pic>
      </p:grpSp>
    </p:spTree>
    <p:extLst>
      <p:ext uri="{BB962C8B-B14F-4D97-AF65-F5344CB8AC3E}">
        <p14:creationId xmlns:p14="http://schemas.microsoft.com/office/powerpoint/2010/main" val="853973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5B4108A4-7E37-4479-A9E1-08DB3329E4E0}"/>
              </a:ext>
            </a:extLst>
          </p:cNvPr>
          <p:cNvSpPr txBox="1">
            <a:spLocks/>
          </p:cNvSpPr>
          <p:nvPr/>
        </p:nvSpPr>
        <p:spPr>
          <a:xfrm>
            <a:off x="330128" y="298153"/>
            <a:ext cx="6369122" cy="438303"/>
          </a:xfrm>
          <a:prstGeom prst="rect">
            <a:avLst/>
          </a:prstGeom>
        </p:spPr>
        <p:txBody>
          <a:bodyPr lIns="45720" tIns="0" rIns="45720" bIns="0"/>
          <a:lstStyle>
            <a:lvl1pPr algn="l" defTabSz="609585" rtl="0" fontAlgn="base">
              <a:lnSpc>
                <a:spcPts val="3200"/>
              </a:lnSpc>
              <a:spcBef>
                <a:spcPct val="0"/>
              </a:spcBef>
              <a:spcAft>
                <a:spcPct val="0"/>
              </a:spcAft>
              <a:defRPr sz="2800" b="0" i="0" kern="120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lgn="ctr" defTabSz="609585" rtl="0" fontAlgn="base">
              <a:spcBef>
                <a:spcPct val="0"/>
              </a:spcBef>
              <a:spcAft>
                <a:spcPct val="0"/>
              </a:spcAft>
              <a:defRPr sz="5867">
                <a:solidFill>
                  <a:schemeClr val="tx1"/>
                </a:solidFill>
                <a:latin typeface="Arial" panose="020B0604020202020204" pitchFamily="34" charset="0"/>
              </a:defRPr>
            </a:lvl2pPr>
            <a:lvl3pPr algn="ctr" defTabSz="609585" rtl="0" fontAlgn="base">
              <a:spcBef>
                <a:spcPct val="0"/>
              </a:spcBef>
              <a:spcAft>
                <a:spcPct val="0"/>
              </a:spcAft>
              <a:defRPr sz="5867">
                <a:solidFill>
                  <a:schemeClr val="tx1"/>
                </a:solidFill>
                <a:latin typeface="Arial" panose="020B0604020202020204" pitchFamily="34" charset="0"/>
              </a:defRPr>
            </a:lvl3pPr>
            <a:lvl4pPr algn="ctr" defTabSz="609585" rtl="0" fontAlgn="base">
              <a:spcBef>
                <a:spcPct val="0"/>
              </a:spcBef>
              <a:spcAft>
                <a:spcPct val="0"/>
              </a:spcAft>
              <a:defRPr sz="5867">
                <a:solidFill>
                  <a:schemeClr val="tx1"/>
                </a:solidFill>
                <a:latin typeface="Arial" panose="020B0604020202020204" pitchFamily="34" charset="0"/>
              </a:defRPr>
            </a:lvl4pPr>
            <a:lvl5pPr algn="ctr" defTabSz="609585" rtl="0" fontAlgn="base">
              <a:spcBef>
                <a:spcPct val="0"/>
              </a:spcBef>
              <a:spcAft>
                <a:spcPct val="0"/>
              </a:spcAft>
              <a:defRPr sz="5867">
                <a:solidFill>
                  <a:schemeClr val="tx1"/>
                </a:solidFill>
                <a:latin typeface="Arial" panose="020B0604020202020204" pitchFamily="34" charset="0"/>
              </a:defRPr>
            </a:lvl5pPr>
            <a:lvl6pPr marL="609585" algn="ctr" defTabSz="609585" rtl="0" fontAlgn="base">
              <a:spcBef>
                <a:spcPct val="0"/>
              </a:spcBef>
              <a:spcAft>
                <a:spcPct val="0"/>
              </a:spcAft>
              <a:defRPr sz="5867">
                <a:solidFill>
                  <a:schemeClr val="tx1"/>
                </a:solidFill>
                <a:latin typeface="Arial" panose="020B0604020202020204" pitchFamily="34" charset="0"/>
              </a:defRPr>
            </a:lvl6pPr>
            <a:lvl7pPr marL="1219170" algn="ctr" defTabSz="609585" rtl="0" fontAlgn="base">
              <a:spcBef>
                <a:spcPct val="0"/>
              </a:spcBef>
              <a:spcAft>
                <a:spcPct val="0"/>
              </a:spcAft>
              <a:defRPr sz="5867">
                <a:solidFill>
                  <a:schemeClr val="tx1"/>
                </a:solidFill>
                <a:latin typeface="Arial" panose="020B0604020202020204" pitchFamily="34" charset="0"/>
              </a:defRPr>
            </a:lvl7pPr>
            <a:lvl8pPr marL="1828754" algn="ctr" defTabSz="609585" rtl="0" fontAlgn="base">
              <a:spcBef>
                <a:spcPct val="0"/>
              </a:spcBef>
              <a:spcAft>
                <a:spcPct val="0"/>
              </a:spcAft>
              <a:defRPr sz="5867">
                <a:solidFill>
                  <a:schemeClr val="tx1"/>
                </a:solidFill>
                <a:latin typeface="Arial" panose="020B0604020202020204" pitchFamily="34" charset="0"/>
              </a:defRPr>
            </a:lvl8pPr>
            <a:lvl9pPr marL="2438339" algn="ctr" defTabSz="609585" rtl="0" fontAlgn="base">
              <a:spcBef>
                <a:spcPct val="0"/>
              </a:spcBef>
              <a:spcAft>
                <a:spcPct val="0"/>
              </a:spcAft>
              <a:defRPr sz="5867">
                <a:solidFill>
                  <a:schemeClr val="tx1"/>
                </a:solidFill>
                <a:latin typeface="Arial" panose="020B0604020202020204" pitchFamily="34" charset="0"/>
              </a:defRPr>
            </a:lvl9pPr>
          </a:lstStyle>
          <a:p>
            <a:r>
              <a:rPr lang="en-US" dirty="0"/>
              <a:t>Insurers accelerated and widened use cases of digital claims processing tools</a:t>
            </a:r>
          </a:p>
        </p:txBody>
      </p:sp>
      <p:sp>
        <p:nvSpPr>
          <p:cNvPr id="19" name="TextBox 18">
            <a:extLst>
              <a:ext uri="{FF2B5EF4-FFF2-40B4-BE49-F238E27FC236}">
                <a16:creationId xmlns:a16="http://schemas.microsoft.com/office/drawing/2014/main" id="{AC5D1B28-ED39-4948-B02F-EC98DF904CFB}"/>
              </a:ext>
            </a:extLst>
          </p:cNvPr>
          <p:cNvSpPr txBox="1"/>
          <p:nvPr/>
        </p:nvSpPr>
        <p:spPr>
          <a:xfrm>
            <a:off x="1377227" y="1342402"/>
            <a:ext cx="3496526" cy="1138773"/>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Insurers quickly pivoted to contactless claims technologies </a:t>
            </a:r>
          </a:p>
          <a:p>
            <a:r>
              <a:rPr lang="en-US" sz="1600" dirty="0">
                <a:latin typeface="Calibri" panose="020F0502020204030204" pitchFamily="34" charset="0"/>
                <a:cs typeface="Calibri" panose="020F0502020204030204" pitchFamily="34" charset="0"/>
              </a:rPr>
              <a:t>Why? Meeting an agent face-to-face became unsafe</a:t>
            </a:r>
          </a:p>
        </p:txBody>
      </p:sp>
      <p:sp>
        <p:nvSpPr>
          <p:cNvPr id="21" name="Isosceles Triangle 20">
            <a:extLst>
              <a:ext uri="{FF2B5EF4-FFF2-40B4-BE49-F238E27FC236}">
                <a16:creationId xmlns:a16="http://schemas.microsoft.com/office/drawing/2014/main" id="{7AE4D243-5600-4ECB-988D-B55F329967AE}"/>
              </a:ext>
            </a:extLst>
          </p:cNvPr>
          <p:cNvSpPr/>
          <p:nvPr/>
        </p:nvSpPr>
        <p:spPr>
          <a:xfrm rot="5400000">
            <a:off x="1522839" y="3491543"/>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23" name="Rectangle 22">
            <a:extLst>
              <a:ext uri="{FF2B5EF4-FFF2-40B4-BE49-F238E27FC236}">
                <a16:creationId xmlns:a16="http://schemas.microsoft.com/office/drawing/2014/main" id="{68AF22D2-3EA8-4866-A81A-F6F331DB043F}"/>
              </a:ext>
            </a:extLst>
          </p:cNvPr>
          <p:cNvSpPr/>
          <p:nvPr/>
        </p:nvSpPr>
        <p:spPr>
          <a:xfrm>
            <a:off x="1865248" y="3515322"/>
            <a:ext cx="2918298" cy="7307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latin typeface="Calibri Light" panose="020F0302020204030204" pitchFamily="34" charset="0"/>
                <a:cs typeface="Calibri Light" panose="020F0302020204030204" pitchFamily="34" charset="0"/>
              </a:rPr>
              <a:t>The Central Insurance Companies reported a record expansion rate for photo estimates and virtual claims since January 1.​</a:t>
            </a:r>
            <a:r>
              <a:rPr lang="en-US" sz="1400" dirty="0">
                <a:solidFill>
                  <a:schemeClr val="tx1"/>
                </a:solidFill>
                <a:latin typeface="Calibri Light" panose="020F0302020204030204" pitchFamily="34" charset="0"/>
                <a:cs typeface="Calibri Light" panose="020F0302020204030204" pitchFamily="34" charset="0"/>
              </a:rPr>
              <a:t>​</a:t>
            </a:r>
            <a:r>
              <a:rPr lang="en-US" sz="1400" baseline="30000" dirty="0">
                <a:solidFill>
                  <a:schemeClr val="tx1"/>
                </a:solidFill>
                <a:latin typeface="Calibri Light" panose="020F0302020204030204" pitchFamily="34" charset="0"/>
                <a:cs typeface="Calibri Light" panose="020F0302020204030204" pitchFamily="34" charset="0"/>
              </a:rPr>
              <a:t> 2</a:t>
            </a:r>
            <a:endParaRPr lang="en-US" sz="1400" dirty="0">
              <a:solidFill>
                <a:schemeClr val="tx1"/>
              </a:solidFill>
              <a:latin typeface="Calibri Light" panose="020F0302020204030204" pitchFamily="34" charset="0"/>
              <a:cs typeface="Calibri Light" panose="020F0302020204030204" pitchFamily="34" charset="0"/>
            </a:endParaRPr>
          </a:p>
        </p:txBody>
      </p:sp>
      <p:sp>
        <p:nvSpPr>
          <p:cNvPr id="24" name="TextBox 23">
            <a:extLst>
              <a:ext uri="{FF2B5EF4-FFF2-40B4-BE49-F238E27FC236}">
                <a16:creationId xmlns:a16="http://schemas.microsoft.com/office/drawing/2014/main" id="{D71D381B-6D68-49EC-B055-92D543768ED8}"/>
              </a:ext>
            </a:extLst>
          </p:cNvPr>
          <p:cNvSpPr txBox="1"/>
          <p:nvPr/>
        </p:nvSpPr>
        <p:spPr>
          <a:xfrm>
            <a:off x="5827580" y="6365313"/>
            <a:ext cx="1284460" cy="389067"/>
          </a:xfrm>
          <a:prstGeom prst="rect">
            <a:avLst/>
          </a:prstGeom>
          <a:noFill/>
        </p:spPr>
        <p:txBody>
          <a:bodyPr wrap="square" lIns="45720" rIns="45720" rtlCol="0">
            <a:noAutofit/>
          </a:bodyPr>
          <a:lstStyle/>
          <a:p>
            <a:pPr algn="r"/>
            <a:r>
              <a:rPr lang="en-US" sz="1100" i="1" baseline="30000" dirty="0">
                <a:latin typeface="Calibri Light" panose="020F0302020204030204" pitchFamily="34" charset="0"/>
                <a:cs typeface="Calibri Light" panose="020F0302020204030204" pitchFamily="34" charset="0"/>
              </a:rPr>
              <a:t>1 </a:t>
            </a:r>
            <a:r>
              <a:rPr lang="en-US" sz="1100" i="1" dirty="0">
                <a:latin typeface="Calibri Light" panose="020F0302020204030204" pitchFamily="34" charset="0"/>
                <a:cs typeface="Calibri Light" panose="020F0302020204030204" pitchFamily="34" charset="0"/>
                <a:hlinkClick r:id="rId2"/>
              </a:rPr>
              <a:t>RDN</a:t>
            </a:r>
            <a:endParaRPr lang="en-US" sz="1100" i="1" dirty="0">
              <a:latin typeface="Calibri Light" panose="020F0302020204030204" pitchFamily="34" charset="0"/>
              <a:cs typeface="Calibri Light" panose="020F0302020204030204" pitchFamily="34" charset="0"/>
            </a:endParaRPr>
          </a:p>
          <a:p>
            <a:pPr algn="r"/>
            <a:r>
              <a:rPr lang="en-US" sz="1100" i="1" baseline="30000" dirty="0">
                <a:latin typeface="Calibri Light" panose="020F0302020204030204" pitchFamily="34" charset="0"/>
                <a:cs typeface="Calibri Light" panose="020F0302020204030204" pitchFamily="34" charset="0"/>
              </a:rPr>
              <a:t>2</a:t>
            </a:r>
            <a:r>
              <a:rPr lang="en-US" sz="1100" i="1" dirty="0">
                <a:latin typeface="Calibri Light" panose="020F0302020204030204" pitchFamily="34" charset="0"/>
                <a:cs typeface="Calibri Light" panose="020F0302020204030204" pitchFamily="34" charset="0"/>
                <a:hlinkClick r:id="rId3"/>
              </a:rPr>
              <a:t>CCC</a:t>
            </a:r>
            <a:endParaRPr lang="en-US" sz="1100" i="1" dirty="0">
              <a:latin typeface="Calibri Light" panose="020F0302020204030204" pitchFamily="34" charset="0"/>
              <a:cs typeface="Calibri Light" panose="020F0302020204030204" pitchFamily="34" charset="0"/>
            </a:endParaRPr>
          </a:p>
        </p:txBody>
      </p:sp>
      <p:sp>
        <p:nvSpPr>
          <p:cNvPr id="36" name="Oval 35">
            <a:extLst>
              <a:ext uri="{FF2B5EF4-FFF2-40B4-BE49-F238E27FC236}">
                <a16:creationId xmlns:a16="http://schemas.microsoft.com/office/drawing/2014/main" id="{D5E8F6B1-FFB9-4E03-9968-056D9923C31E}"/>
              </a:ext>
            </a:extLst>
          </p:cNvPr>
          <p:cNvSpPr/>
          <p:nvPr/>
        </p:nvSpPr>
        <p:spPr>
          <a:xfrm>
            <a:off x="426633" y="1362068"/>
            <a:ext cx="529048" cy="529048"/>
          </a:xfrm>
          <a:prstGeom prst="ellipse">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pic>
        <p:nvPicPr>
          <p:cNvPr id="38" name="Graphic 37" descr="Smart Phone">
            <a:extLst>
              <a:ext uri="{FF2B5EF4-FFF2-40B4-BE49-F238E27FC236}">
                <a16:creationId xmlns:a16="http://schemas.microsoft.com/office/drawing/2014/main" id="{B4315F52-715E-4392-B4EE-D3038853990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3912" y="1459347"/>
            <a:ext cx="334489" cy="334489"/>
          </a:xfrm>
          <a:prstGeom prst="rect">
            <a:avLst/>
          </a:prstGeom>
        </p:spPr>
      </p:pic>
      <p:sp>
        <p:nvSpPr>
          <p:cNvPr id="2" name="Isosceles Triangle 1">
            <a:extLst>
              <a:ext uri="{FF2B5EF4-FFF2-40B4-BE49-F238E27FC236}">
                <a16:creationId xmlns:a16="http://schemas.microsoft.com/office/drawing/2014/main" id="{05F3450B-59E3-4C21-ADC9-8393A2592C49}"/>
              </a:ext>
            </a:extLst>
          </p:cNvPr>
          <p:cNvSpPr/>
          <p:nvPr/>
        </p:nvSpPr>
        <p:spPr>
          <a:xfrm rot="5400000">
            <a:off x="1522839" y="4421469"/>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3" name="Rectangle 2">
            <a:extLst>
              <a:ext uri="{FF2B5EF4-FFF2-40B4-BE49-F238E27FC236}">
                <a16:creationId xmlns:a16="http://schemas.microsoft.com/office/drawing/2014/main" id="{65DC39A4-266C-47C2-AB49-18D9282387C3}"/>
              </a:ext>
            </a:extLst>
          </p:cNvPr>
          <p:cNvSpPr/>
          <p:nvPr/>
        </p:nvSpPr>
        <p:spPr>
          <a:xfrm>
            <a:off x="1865248" y="4529925"/>
            <a:ext cx="2918298" cy="762677"/>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Mercury Insurance allowed homeowners and claims handlers to interact and share video through an app to support social distancing practices.</a:t>
            </a:r>
            <a:r>
              <a:rPr lang="en-US" sz="1400" baseline="30000" dirty="0">
                <a:solidFill>
                  <a:schemeClr val="tx1"/>
                </a:solidFill>
                <a:latin typeface="Calibri Light" panose="020F0302020204030204" pitchFamily="34" charset="0"/>
                <a:cs typeface="Calibri Light" panose="020F0302020204030204" pitchFamily="34" charset="0"/>
              </a:rPr>
              <a:t> </a:t>
            </a:r>
            <a:endParaRPr lang="en-US" sz="1400" dirty="0">
              <a:solidFill>
                <a:schemeClr val="tx1"/>
              </a:solidFill>
              <a:latin typeface="Calibri Light" panose="020F030202020403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58A33635-0E3C-49A6-B531-614B5F988E1E}"/>
              </a:ext>
            </a:extLst>
          </p:cNvPr>
          <p:cNvPicPr>
            <a:picLocks noChangeAspect="1"/>
          </p:cNvPicPr>
          <p:nvPr/>
        </p:nvPicPr>
        <p:blipFill>
          <a:blip r:embed="rId6"/>
          <a:stretch>
            <a:fillRect/>
          </a:stretch>
        </p:blipFill>
        <p:spPr>
          <a:xfrm>
            <a:off x="5088322" y="1342402"/>
            <a:ext cx="7016802" cy="3697919"/>
          </a:xfrm>
          <a:prstGeom prst="rect">
            <a:avLst/>
          </a:prstGeom>
        </p:spPr>
      </p:pic>
      <p:sp>
        <p:nvSpPr>
          <p:cNvPr id="14" name="Isosceles Triangle 13">
            <a:extLst>
              <a:ext uri="{FF2B5EF4-FFF2-40B4-BE49-F238E27FC236}">
                <a16:creationId xmlns:a16="http://schemas.microsoft.com/office/drawing/2014/main" id="{3E789C32-B611-4938-89BF-0043B3262EB7}"/>
              </a:ext>
            </a:extLst>
          </p:cNvPr>
          <p:cNvSpPr/>
          <p:nvPr/>
        </p:nvSpPr>
        <p:spPr>
          <a:xfrm rot="5400000">
            <a:off x="1522839" y="5518222"/>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26D88620-6039-4B37-8C1E-CA3B682C496E}"/>
              </a:ext>
            </a:extLst>
          </p:cNvPr>
          <p:cNvSpPr/>
          <p:nvPr/>
        </p:nvSpPr>
        <p:spPr>
          <a:xfrm>
            <a:off x="1865248" y="5525732"/>
            <a:ext cx="2918298" cy="593144"/>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Liberty Mutual estimates COVID has pulled forward its claims’ advancements by several years.</a:t>
            </a:r>
            <a:endParaRPr lang="en-US" sz="1400" baseline="30000" dirty="0">
              <a:solidFill>
                <a:schemeClr val="tx1"/>
              </a:solidFill>
              <a:latin typeface="Calibri Light" panose="020F03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8A201BC5-72B6-4E36-960E-45C3C5A1A4EF}"/>
              </a:ext>
            </a:extLst>
          </p:cNvPr>
          <p:cNvSpPr txBox="1"/>
          <p:nvPr/>
        </p:nvSpPr>
        <p:spPr>
          <a:xfrm>
            <a:off x="6473952" y="5289912"/>
            <a:ext cx="5408201" cy="1200329"/>
          </a:xfrm>
          <a:prstGeom prst="rect">
            <a:avLst/>
          </a:prstGeom>
          <a:noFill/>
        </p:spPr>
        <p:txBody>
          <a:bodyPr wrap="square">
            <a:spAutoFit/>
          </a:bodyPr>
          <a:lstStyle/>
          <a:p>
            <a:pPr algn="r"/>
            <a:r>
              <a:rPr lang="en-US" b="0" i="0" u="none" strike="noStrike" dirty="0">
                <a:solidFill>
                  <a:srgbClr val="666666"/>
                </a:solidFill>
                <a:effectLst/>
                <a:latin typeface="Calibri" panose="020F0502020204030204" pitchFamily="34" charset="0"/>
                <a:cs typeface="Calibri" panose="020F0502020204030204" pitchFamily="34" charset="0"/>
              </a:rPr>
              <a:t>“Industry use of photos for method of inspection has been growing and insurers are seeing benefit to both cycle time and customer satisfaction,” </a:t>
            </a:r>
          </a:p>
          <a:p>
            <a:pPr algn="r"/>
            <a:r>
              <a:rPr lang="en-US" b="0" i="0" u="none" strike="noStrike" dirty="0">
                <a:solidFill>
                  <a:srgbClr val="666666"/>
                </a:solidFill>
                <a:effectLst/>
                <a:latin typeface="Calibri" panose="020F0502020204030204" pitchFamily="34" charset="0"/>
                <a:cs typeface="Calibri" panose="020F0502020204030204" pitchFamily="34" charset="0"/>
              </a:rPr>
              <a:t>Susanna </a:t>
            </a:r>
            <a:r>
              <a:rPr lang="en-US" b="0" i="0" u="none" strike="noStrike" dirty="0" err="1">
                <a:solidFill>
                  <a:srgbClr val="666666"/>
                </a:solidFill>
                <a:effectLst/>
                <a:latin typeface="Calibri" panose="020F0502020204030204" pitchFamily="34" charset="0"/>
                <a:cs typeface="Calibri" panose="020F0502020204030204" pitchFamily="34" charset="0"/>
              </a:rPr>
              <a:t>Gotsch</a:t>
            </a:r>
            <a:r>
              <a:rPr lang="en-US" b="0" i="0" u="none" strike="noStrike" dirty="0">
                <a:solidFill>
                  <a:srgbClr val="666666"/>
                </a:solidFill>
                <a:effectLst/>
                <a:latin typeface="Calibri" panose="020F0502020204030204" pitchFamily="34" charset="0"/>
                <a:cs typeface="Calibri" panose="020F0502020204030204" pitchFamily="34" charset="0"/>
              </a:rPr>
              <a:t>, director, industry analyst, CCC. </a:t>
            </a:r>
            <a:endParaRPr lang="en-US" dirty="0">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0A30A0A7-B925-4D47-B823-2D8C06982C56}"/>
              </a:ext>
            </a:extLst>
          </p:cNvPr>
          <p:cNvGrpSpPr/>
          <p:nvPr/>
        </p:nvGrpSpPr>
        <p:grpSpPr>
          <a:xfrm>
            <a:off x="9010142" y="-1679"/>
            <a:ext cx="1798885" cy="615666"/>
            <a:chOff x="9010142" y="-1679"/>
            <a:chExt cx="1798885" cy="615666"/>
          </a:xfrm>
        </p:grpSpPr>
        <p:sp>
          <p:nvSpPr>
            <p:cNvPr id="26" name="TextBox 25">
              <a:extLst>
                <a:ext uri="{FF2B5EF4-FFF2-40B4-BE49-F238E27FC236}">
                  <a16:creationId xmlns:a16="http://schemas.microsoft.com/office/drawing/2014/main" id="{8C9AC92D-249C-4D0F-92DD-CE58B5EF75EB}"/>
                </a:ext>
              </a:extLst>
            </p:cNvPr>
            <p:cNvSpPr txBox="1"/>
            <p:nvPr/>
          </p:nvSpPr>
          <p:spPr>
            <a:xfrm>
              <a:off x="9010142" y="-1679"/>
              <a:ext cx="1798885" cy="615666"/>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Property </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Insurers</a:t>
              </a:r>
            </a:p>
          </p:txBody>
        </p:sp>
        <p:pic>
          <p:nvPicPr>
            <p:cNvPr id="27" name="Graphic 26" descr="House">
              <a:extLst>
                <a:ext uri="{FF2B5EF4-FFF2-40B4-BE49-F238E27FC236}">
                  <a16:creationId xmlns:a16="http://schemas.microsoft.com/office/drawing/2014/main" id="{AFD09BF9-2F91-48C0-A52D-0E1E63BF95F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12649" y="4695"/>
              <a:ext cx="549150" cy="549150"/>
            </a:xfrm>
            <a:prstGeom prst="rect">
              <a:avLst/>
            </a:prstGeom>
          </p:spPr>
        </p:pic>
      </p:grpSp>
      <p:sp>
        <p:nvSpPr>
          <p:cNvPr id="28" name="TextBox 27">
            <a:extLst>
              <a:ext uri="{FF2B5EF4-FFF2-40B4-BE49-F238E27FC236}">
                <a16:creationId xmlns:a16="http://schemas.microsoft.com/office/drawing/2014/main" id="{2EFE41A9-334D-4A44-B364-CF7932D4E7BF}"/>
              </a:ext>
            </a:extLst>
          </p:cNvPr>
          <p:cNvSpPr txBox="1"/>
          <p:nvPr/>
        </p:nvSpPr>
        <p:spPr>
          <a:xfrm>
            <a:off x="330128" y="-14641"/>
            <a:ext cx="1553062" cy="256828"/>
          </a:xfrm>
          <a:prstGeom prst="rect">
            <a:avLst/>
          </a:prstGeom>
          <a:solidFill>
            <a:schemeClr val="accent1"/>
          </a:solidFill>
        </p:spPr>
        <p:txBody>
          <a:bodyPr wrap="square" lIns="45720" rIns="45720" rtlCol="0">
            <a:noAutofit/>
          </a:bodyPr>
          <a:lstStyle/>
          <a:p>
            <a:pPr algn="ctr"/>
            <a:r>
              <a:rPr lang="en-US" sz="1400" dirty="0">
                <a:solidFill>
                  <a:schemeClr val="bg1"/>
                </a:solidFill>
                <a:latin typeface="Calibri" panose="020F0502020204030204" pitchFamily="34" charset="0"/>
                <a:cs typeface="Calibri" panose="020F0502020204030204" pitchFamily="34" charset="0"/>
              </a:rPr>
              <a:t>Digital Tools</a:t>
            </a:r>
          </a:p>
        </p:txBody>
      </p:sp>
      <p:sp>
        <p:nvSpPr>
          <p:cNvPr id="6" name="Isosceles Triangle 5">
            <a:extLst>
              <a:ext uri="{FF2B5EF4-FFF2-40B4-BE49-F238E27FC236}">
                <a16:creationId xmlns:a16="http://schemas.microsoft.com/office/drawing/2014/main" id="{47122650-DC85-480C-B135-A0C3F15CFDB4}"/>
              </a:ext>
            </a:extLst>
          </p:cNvPr>
          <p:cNvSpPr/>
          <p:nvPr/>
        </p:nvSpPr>
        <p:spPr>
          <a:xfrm rot="5400000">
            <a:off x="1522839" y="2565982"/>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9" name="Rectangle 8">
            <a:extLst>
              <a:ext uri="{FF2B5EF4-FFF2-40B4-BE49-F238E27FC236}">
                <a16:creationId xmlns:a16="http://schemas.microsoft.com/office/drawing/2014/main" id="{A6DFEC7E-FB12-4E97-9614-E1CCEB1B0C5C}"/>
              </a:ext>
            </a:extLst>
          </p:cNvPr>
          <p:cNvSpPr/>
          <p:nvPr/>
        </p:nvSpPr>
        <p:spPr>
          <a:xfrm>
            <a:off x="1865248" y="2599767"/>
            <a:ext cx="2918298" cy="7307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latin typeface="Calibri Light" panose="020F0302020204030204" pitchFamily="34" charset="0"/>
                <a:cs typeface="Calibri Light" panose="020F0302020204030204" pitchFamily="34" charset="0"/>
              </a:rPr>
              <a:t>Traditional insurers increased the number of claims processed virtually by an estimated 40% in a few months, since COVID began.</a:t>
            </a:r>
            <a:r>
              <a:rPr lang="en-US" sz="1400" baseline="30000" dirty="0">
                <a:latin typeface="Calibri Light" panose="020F0302020204030204" pitchFamily="34" charset="0"/>
                <a:cs typeface="Calibri Light" panose="020F0302020204030204" pitchFamily="34" charset="0"/>
              </a:rPr>
              <a:t>1</a:t>
            </a:r>
            <a:endParaRPr lang="en-US" sz="1400" baseline="30000" dirty="0">
              <a:solidFill>
                <a:schemeClr val="tx1"/>
              </a:solidFill>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460B6374-C888-450F-A14A-69D1EC19599E}"/>
              </a:ext>
            </a:extLst>
          </p:cNvPr>
          <p:cNvSpPr txBox="1"/>
          <p:nvPr/>
        </p:nvSpPr>
        <p:spPr>
          <a:xfrm>
            <a:off x="1961627" y="-3314"/>
            <a:ext cx="1553062" cy="256828"/>
          </a:xfrm>
          <a:prstGeom prst="rect">
            <a:avLst/>
          </a:prstGeom>
          <a:solidFill>
            <a:schemeClr val="accent1"/>
          </a:solidFill>
        </p:spPr>
        <p:txBody>
          <a:bodyPr wrap="square" lIns="45720" rIns="45720" rtlCol="0">
            <a:noAutofit/>
          </a:bodyPr>
          <a:lstStyle/>
          <a:p>
            <a:pPr algn="ctr"/>
            <a:r>
              <a:rPr lang="en-US" sz="1400" dirty="0">
                <a:solidFill>
                  <a:schemeClr val="bg1"/>
                </a:solidFill>
                <a:latin typeface="Calibri" panose="020F0502020204030204" pitchFamily="34" charset="0"/>
                <a:cs typeface="Calibri" panose="020F0502020204030204" pitchFamily="34" charset="0"/>
              </a:rPr>
              <a:t>Speed-to-Market</a:t>
            </a:r>
          </a:p>
        </p:txBody>
      </p:sp>
    </p:spTree>
    <p:extLst>
      <p:ext uri="{BB962C8B-B14F-4D97-AF65-F5344CB8AC3E}">
        <p14:creationId xmlns:p14="http://schemas.microsoft.com/office/powerpoint/2010/main" val="13949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DA0094-2121-4967-AC29-8FF23CE4F085}"/>
              </a:ext>
            </a:extLst>
          </p:cNvPr>
          <p:cNvSpPr>
            <a:spLocks noGrp="1"/>
          </p:cNvSpPr>
          <p:nvPr>
            <p:ph type="title"/>
          </p:nvPr>
        </p:nvSpPr>
        <p:spPr/>
        <p:txBody>
          <a:bodyPr/>
          <a:lstStyle/>
          <a:p>
            <a:r>
              <a:rPr lang="en-US" dirty="0"/>
              <a:t>Looking Ahead for Property Insurers </a:t>
            </a:r>
          </a:p>
        </p:txBody>
      </p:sp>
      <p:sp>
        <p:nvSpPr>
          <p:cNvPr id="21" name="Content Placeholder 20">
            <a:extLst>
              <a:ext uri="{FF2B5EF4-FFF2-40B4-BE49-F238E27FC236}">
                <a16:creationId xmlns:a16="http://schemas.microsoft.com/office/drawing/2014/main" id="{7C4E1890-61F4-49BC-A7DA-5D0374800B97}"/>
              </a:ext>
            </a:extLst>
          </p:cNvPr>
          <p:cNvSpPr>
            <a:spLocks noGrp="1"/>
          </p:cNvSpPr>
          <p:nvPr>
            <p:ph sz="quarter" idx="25"/>
          </p:nvPr>
        </p:nvSpPr>
        <p:spPr/>
        <p:txBody>
          <a:bodyPr/>
          <a:lstStyle/>
          <a:p>
            <a:endParaRPr lang="en-US"/>
          </a:p>
        </p:txBody>
      </p:sp>
      <p:sp>
        <p:nvSpPr>
          <p:cNvPr id="6" name="TextBox 5">
            <a:extLst>
              <a:ext uri="{FF2B5EF4-FFF2-40B4-BE49-F238E27FC236}">
                <a16:creationId xmlns:a16="http://schemas.microsoft.com/office/drawing/2014/main" id="{1D4D6162-52EE-495F-9DF8-6E1A76B827DB}"/>
              </a:ext>
            </a:extLst>
          </p:cNvPr>
          <p:cNvSpPr txBox="1"/>
          <p:nvPr/>
        </p:nvSpPr>
        <p:spPr>
          <a:xfrm>
            <a:off x="393700" y="2028366"/>
            <a:ext cx="4972050" cy="3137994"/>
          </a:xfrm>
          <a:prstGeom prst="rect">
            <a:avLst/>
          </a:prstGeom>
          <a:noFill/>
        </p:spPr>
        <p:txBody>
          <a:bodyPr wrap="square" lIns="45720" rIns="45720" rtlCol="0">
            <a:noAutofit/>
          </a:bodyPr>
          <a:lstStyle/>
          <a:p>
            <a:pPr algn="l">
              <a:spcAft>
                <a:spcPts val="1600"/>
              </a:spcAft>
            </a:pPr>
            <a:r>
              <a:rPr lang="en-US" b="1" dirty="0">
                <a:solidFill>
                  <a:schemeClr val="accent1"/>
                </a:solidFill>
                <a:latin typeface="Calibri Light" panose="020F0302020204030204" pitchFamily="34" charset="0"/>
                <a:cs typeface="Calibri Light" panose="020F0302020204030204" pitchFamily="34" charset="0"/>
              </a:rPr>
              <a:t>Digital tools</a:t>
            </a:r>
            <a:r>
              <a:rPr lang="en-US" dirty="0">
                <a:solidFill>
                  <a:schemeClr val="accent1"/>
                </a:solidFill>
                <a:latin typeface="Calibri Light" panose="020F0302020204030204" pitchFamily="34" charset="0"/>
                <a:cs typeface="Calibri Light" panose="020F0302020204030204" pitchFamily="34" charset="0"/>
              </a:rPr>
              <a:t> </a:t>
            </a:r>
            <a:r>
              <a:rPr lang="en-US" sz="1600" dirty="0">
                <a:latin typeface="Calibri Light" panose="020F0302020204030204" pitchFamily="34" charset="0"/>
                <a:cs typeface="Calibri Light" panose="020F0302020204030204" pitchFamily="34" charset="0"/>
              </a:rPr>
              <a:t>that provide an easy and contactless way for consumers and carriers to interact with each other will continue to gain adoption:</a:t>
            </a:r>
          </a:p>
          <a:p>
            <a:pPr marL="742950" lvl="1" indent="-285750">
              <a:spcAft>
                <a:spcPts val="1600"/>
              </a:spcAft>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Microsites for members to access critical information quickly as needed (also helps to reduce 1:1 outreach by employees and/or agents)</a:t>
            </a:r>
          </a:p>
          <a:p>
            <a:pPr marL="742950" lvl="1" indent="-285750">
              <a:spcAft>
                <a:spcPts val="1600"/>
              </a:spcAft>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Accelerating the modernization of the digital underwriting process and digital payments </a:t>
            </a:r>
          </a:p>
          <a:p>
            <a:pPr marL="742950" lvl="1" indent="-285750">
              <a:spcAft>
                <a:spcPts val="1600"/>
              </a:spcAft>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Continuing to digitize steps within claims processes (for members and employees alike)</a:t>
            </a:r>
          </a:p>
          <a:p>
            <a:pPr algn="l"/>
            <a:endParaRPr lang="en-US" sz="1600" dirty="0">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7EB1FC4F-59AB-44F5-B119-EFAAD74B624A}"/>
              </a:ext>
            </a:extLst>
          </p:cNvPr>
          <p:cNvSpPr txBox="1"/>
          <p:nvPr/>
        </p:nvSpPr>
        <p:spPr>
          <a:xfrm>
            <a:off x="6567562" y="2028366"/>
            <a:ext cx="4972050" cy="3311984"/>
          </a:xfrm>
          <a:prstGeom prst="rect">
            <a:avLst/>
          </a:prstGeom>
          <a:noFill/>
        </p:spPr>
        <p:txBody>
          <a:bodyPr wrap="square" lIns="45720" rIns="45720" rtlCol="0">
            <a:noAutofit/>
          </a:bodyPr>
          <a:lstStyle/>
          <a:p>
            <a:pPr algn="l">
              <a:spcAft>
                <a:spcPts val="1600"/>
              </a:spcAft>
            </a:pPr>
            <a:r>
              <a:rPr lang="en-US" sz="1600" dirty="0">
                <a:latin typeface="Calibri Light" panose="020F0302020204030204" pitchFamily="34" charset="0"/>
                <a:cs typeface="Calibri Light" panose="020F0302020204030204" pitchFamily="34" charset="0"/>
              </a:rPr>
              <a:t>Agility to </a:t>
            </a:r>
            <a:r>
              <a:rPr lang="en-US" b="1" dirty="0">
                <a:solidFill>
                  <a:schemeClr val="accent3"/>
                </a:solidFill>
                <a:latin typeface="Calibri Light" panose="020F0302020204030204" pitchFamily="34" charset="0"/>
                <a:cs typeface="Calibri Light" panose="020F0302020204030204" pitchFamily="34" charset="0"/>
              </a:rPr>
              <a:t>quickly re-prioritize </a:t>
            </a:r>
            <a:r>
              <a:rPr lang="en-US" sz="1600" dirty="0">
                <a:latin typeface="Calibri Light" panose="020F0302020204030204" pitchFamily="34" charset="0"/>
                <a:cs typeface="Calibri Light" panose="020F0302020204030204" pitchFamily="34" charset="0"/>
              </a:rPr>
              <a:t>and </a:t>
            </a:r>
            <a:r>
              <a:rPr lang="en-US" b="1" dirty="0">
                <a:solidFill>
                  <a:schemeClr val="accent3"/>
                </a:solidFill>
                <a:latin typeface="Calibri Light" panose="020F0302020204030204" pitchFamily="34" charset="0"/>
                <a:cs typeface="Calibri Light" panose="020F0302020204030204" pitchFamily="34" charset="0"/>
              </a:rPr>
              <a:t>deploy</a:t>
            </a:r>
            <a:r>
              <a:rPr lang="en-US" b="1" dirty="0">
                <a:latin typeface="Calibri Light" panose="020F0302020204030204" pitchFamily="34" charset="0"/>
                <a:cs typeface="Calibri Light" panose="020F0302020204030204" pitchFamily="34" charset="0"/>
              </a:rPr>
              <a:t> </a:t>
            </a:r>
            <a:r>
              <a:rPr lang="en-US" b="1" dirty="0">
                <a:solidFill>
                  <a:schemeClr val="accent3"/>
                </a:solidFill>
                <a:latin typeface="Calibri Light" panose="020F0302020204030204" pitchFamily="34" charset="0"/>
                <a:cs typeface="Calibri Light" panose="020F0302020204030204" pitchFamily="34" charset="0"/>
              </a:rPr>
              <a:t>resources</a:t>
            </a:r>
            <a:r>
              <a:rPr lang="en-US" b="1" dirty="0">
                <a:latin typeface="Calibri Light" panose="020F0302020204030204" pitchFamily="34" charset="0"/>
                <a:cs typeface="Calibri Light" panose="020F0302020204030204" pitchFamily="34" charset="0"/>
              </a:rPr>
              <a:t> </a:t>
            </a:r>
            <a:r>
              <a:rPr lang="en-US" sz="1600" dirty="0">
                <a:latin typeface="Calibri Light" panose="020F0302020204030204" pitchFamily="34" charset="0"/>
                <a:cs typeface="Calibri Light" panose="020F0302020204030204" pitchFamily="34" charset="0"/>
              </a:rPr>
              <a:t>against digital initiatives will be imperative:</a:t>
            </a:r>
          </a:p>
          <a:p>
            <a:pPr marL="742950" lvl="1" indent="-285750">
              <a:spcAft>
                <a:spcPts val="1600"/>
              </a:spcAft>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Contactless touchpoints like chatbots and AI assistants to help maintain quality interactions with members, and increase member satisfaction</a:t>
            </a:r>
          </a:p>
          <a:p>
            <a:pPr marL="742950" lvl="1" indent="-285750">
              <a:spcAft>
                <a:spcPts val="1600"/>
              </a:spcAft>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AI and other predictive technology to analyze and uncover trends in data</a:t>
            </a:r>
          </a:p>
          <a:p>
            <a:pPr marL="742950" lvl="1" indent="-285750">
              <a:spcAft>
                <a:spcPts val="1600"/>
              </a:spcAft>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Automation of claims processing to allow employees to focus on more critical tasks</a:t>
            </a:r>
          </a:p>
        </p:txBody>
      </p:sp>
      <p:sp>
        <p:nvSpPr>
          <p:cNvPr id="2" name="Rectangle 1">
            <a:extLst>
              <a:ext uri="{FF2B5EF4-FFF2-40B4-BE49-F238E27FC236}">
                <a16:creationId xmlns:a16="http://schemas.microsoft.com/office/drawing/2014/main" id="{7F198FE1-3FC4-4171-B24D-A47116974955}"/>
              </a:ext>
            </a:extLst>
          </p:cNvPr>
          <p:cNvSpPr/>
          <p:nvPr/>
        </p:nvSpPr>
        <p:spPr>
          <a:xfrm>
            <a:off x="393700" y="1517650"/>
            <a:ext cx="4972050" cy="360343"/>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b="1" dirty="0">
                <a:solidFill>
                  <a:schemeClr val="tx1"/>
                </a:solidFill>
                <a:latin typeface="Calibri Light" panose="020F0302020204030204" pitchFamily="34" charset="0"/>
                <a:cs typeface="Calibri Light" panose="020F0302020204030204" pitchFamily="34" charset="0"/>
              </a:rPr>
              <a:t>Ongoing Trends</a:t>
            </a:r>
          </a:p>
        </p:txBody>
      </p:sp>
      <p:sp>
        <p:nvSpPr>
          <p:cNvPr id="3" name="Rectangle 2">
            <a:extLst>
              <a:ext uri="{FF2B5EF4-FFF2-40B4-BE49-F238E27FC236}">
                <a16:creationId xmlns:a16="http://schemas.microsoft.com/office/drawing/2014/main" id="{46124BE9-4278-43A6-9C65-0D294BE872E3}"/>
              </a:ext>
            </a:extLst>
          </p:cNvPr>
          <p:cNvSpPr/>
          <p:nvPr/>
        </p:nvSpPr>
        <p:spPr>
          <a:xfrm>
            <a:off x="6485265" y="1517650"/>
            <a:ext cx="4972050" cy="360343"/>
          </a:xfrm>
          <a:prstGeom prst="rect">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b="1" dirty="0">
                <a:solidFill>
                  <a:schemeClr val="tx1"/>
                </a:solidFill>
                <a:latin typeface="Calibri Light" panose="020F0302020204030204" pitchFamily="34" charset="0"/>
                <a:cs typeface="Calibri Light" panose="020F0302020204030204" pitchFamily="34" charset="0"/>
              </a:rPr>
              <a:t>Go-to-Market Considerations</a:t>
            </a:r>
          </a:p>
        </p:txBody>
      </p:sp>
    </p:spTree>
    <p:extLst>
      <p:ext uri="{BB962C8B-B14F-4D97-AF65-F5344CB8AC3E}">
        <p14:creationId xmlns:p14="http://schemas.microsoft.com/office/powerpoint/2010/main" val="1293304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F526FF-992C-4DDD-BF51-8831F5597017}"/>
              </a:ext>
            </a:extLst>
          </p:cNvPr>
          <p:cNvSpPr>
            <a:spLocks noGrp="1"/>
          </p:cNvSpPr>
          <p:nvPr>
            <p:ph type="body" sz="quarter" idx="13"/>
          </p:nvPr>
        </p:nvSpPr>
        <p:spPr/>
        <p:txBody>
          <a:bodyPr/>
          <a:lstStyle/>
          <a:p>
            <a:r>
              <a:rPr lang="en-US" dirty="0"/>
              <a:t>Business</a:t>
            </a:r>
          </a:p>
          <a:p>
            <a:r>
              <a:rPr lang="en-US" dirty="0"/>
              <a:t>Insurance</a:t>
            </a:r>
          </a:p>
        </p:txBody>
      </p:sp>
      <p:sp>
        <p:nvSpPr>
          <p:cNvPr id="3" name="Text Placeholder 2">
            <a:extLst>
              <a:ext uri="{FF2B5EF4-FFF2-40B4-BE49-F238E27FC236}">
                <a16:creationId xmlns:a16="http://schemas.microsoft.com/office/drawing/2014/main" id="{FE0A3A5F-2F2C-4910-A335-5297426900C2}"/>
              </a:ext>
            </a:extLst>
          </p:cNvPr>
          <p:cNvSpPr>
            <a:spLocks noGrp="1"/>
          </p:cNvSpPr>
          <p:nvPr>
            <p:ph type="body" sz="quarter" idx="31"/>
          </p:nvPr>
        </p:nvSpPr>
        <p:spPr/>
        <p:txBody>
          <a:bodyPr/>
          <a:lstStyle/>
          <a:p>
            <a:r>
              <a:rPr lang="en-US" dirty="0"/>
              <a:t>03</a:t>
            </a:r>
          </a:p>
        </p:txBody>
      </p:sp>
    </p:spTree>
    <p:extLst>
      <p:ext uri="{BB962C8B-B14F-4D97-AF65-F5344CB8AC3E}">
        <p14:creationId xmlns:p14="http://schemas.microsoft.com/office/powerpoint/2010/main" val="2721392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CD0C26-BF5E-408F-BE7A-91F4BDB9D6E0}"/>
              </a:ext>
            </a:extLst>
          </p:cNvPr>
          <p:cNvSpPr>
            <a:spLocks noGrp="1"/>
          </p:cNvSpPr>
          <p:nvPr>
            <p:ph sz="quarter" idx="25"/>
          </p:nvPr>
        </p:nvSpPr>
        <p:spPr/>
        <p:txBody>
          <a:bodyPr/>
          <a:lstStyle/>
          <a:p>
            <a:endParaRPr lang="en-US"/>
          </a:p>
        </p:txBody>
      </p:sp>
      <p:sp>
        <p:nvSpPr>
          <p:cNvPr id="3" name="Title 2">
            <a:extLst>
              <a:ext uri="{FF2B5EF4-FFF2-40B4-BE49-F238E27FC236}">
                <a16:creationId xmlns:a16="http://schemas.microsoft.com/office/drawing/2014/main" id="{83C0B1F4-113C-4957-99B6-5F026C54317E}"/>
              </a:ext>
            </a:extLst>
          </p:cNvPr>
          <p:cNvSpPr>
            <a:spLocks noGrp="1"/>
          </p:cNvSpPr>
          <p:nvPr>
            <p:ph type="title"/>
          </p:nvPr>
        </p:nvSpPr>
        <p:spPr/>
        <p:txBody>
          <a:bodyPr/>
          <a:lstStyle/>
          <a:p>
            <a:r>
              <a:rPr lang="en-US" dirty="0"/>
              <a:t>Business Insurance: The Debate Over Business Interruption Insurance</a:t>
            </a:r>
          </a:p>
        </p:txBody>
      </p:sp>
      <p:sp>
        <p:nvSpPr>
          <p:cNvPr id="5" name="TextBox 4">
            <a:extLst>
              <a:ext uri="{FF2B5EF4-FFF2-40B4-BE49-F238E27FC236}">
                <a16:creationId xmlns:a16="http://schemas.microsoft.com/office/drawing/2014/main" id="{81670D5E-F0F4-4D52-88B7-7D8F29ACA979}"/>
              </a:ext>
            </a:extLst>
          </p:cNvPr>
          <p:cNvSpPr txBox="1"/>
          <p:nvPr/>
        </p:nvSpPr>
        <p:spPr>
          <a:xfrm>
            <a:off x="3048000" y="3246288"/>
            <a:ext cx="6096000" cy="369332"/>
          </a:xfrm>
          <a:prstGeom prst="rect">
            <a:avLst/>
          </a:prstGeom>
          <a:noFill/>
        </p:spPr>
        <p:txBody>
          <a:bodyPr wrap="square">
            <a:spAutoFit/>
          </a:bodyPr>
          <a:lstStyle/>
          <a:p>
            <a:r>
              <a:rPr lang="en-US" b="0" i="0" u="none" strike="noStrike" dirty="0">
                <a:solidFill>
                  <a:srgbClr val="000000"/>
                </a:solidFill>
                <a:effectLst/>
                <a:latin typeface="Times New Roman" panose="02020603050405020304" pitchFamily="18" charset="0"/>
              </a:rPr>
              <a:t> </a:t>
            </a:r>
            <a:endParaRPr lang="en-US" dirty="0"/>
          </a:p>
        </p:txBody>
      </p:sp>
      <p:sp>
        <p:nvSpPr>
          <p:cNvPr id="4" name="TextBox 3">
            <a:extLst>
              <a:ext uri="{FF2B5EF4-FFF2-40B4-BE49-F238E27FC236}">
                <a16:creationId xmlns:a16="http://schemas.microsoft.com/office/drawing/2014/main" id="{8720239E-C12F-4C72-9263-993163C73D8E}"/>
              </a:ext>
            </a:extLst>
          </p:cNvPr>
          <p:cNvSpPr txBox="1"/>
          <p:nvPr/>
        </p:nvSpPr>
        <p:spPr>
          <a:xfrm>
            <a:off x="5998512" y="1524720"/>
            <a:ext cx="4857057" cy="4885224"/>
          </a:xfrm>
          <a:prstGeom prst="rect">
            <a:avLst/>
          </a:prstGeom>
          <a:solidFill>
            <a:schemeClr val="bg1"/>
          </a:solidFill>
        </p:spPr>
        <p:txBody>
          <a:bodyPr wrap="square" lIns="45720" rIns="45720" rtlCol="0">
            <a:noAutofit/>
          </a:bodyPr>
          <a:lstStyle/>
          <a:p>
            <a:pPr algn="l"/>
            <a:r>
              <a:rPr lang="en-US" sz="1600" dirty="0">
                <a:latin typeface="Calibri Light" panose="020F0302020204030204" pitchFamily="34" charset="0"/>
                <a:cs typeface="Calibri Light" panose="020F0302020204030204" pitchFamily="34" charset="0"/>
              </a:rPr>
              <a:t>Many business owners experienced a drastic drop-off in revenue as consumers were asked to follow government-mandated stay-at-home orders.  </a:t>
            </a:r>
          </a:p>
          <a:p>
            <a:pPr algn="l"/>
            <a:endParaRPr lang="en-US" sz="1600" dirty="0">
              <a:latin typeface="Calibri Light" panose="020F0302020204030204" pitchFamily="34" charset="0"/>
              <a:cs typeface="Calibri Light" panose="020F0302020204030204" pitchFamily="34" charset="0"/>
            </a:endParaRPr>
          </a:p>
          <a:p>
            <a:pPr algn="l"/>
            <a:r>
              <a:rPr lang="en-US" sz="1600" dirty="0">
                <a:latin typeface="Calibri Light" panose="020F0302020204030204" pitchFamily="34" charset="0"/>
                <a:cs typeface="Calibri Light" panose="020F0302020204030204" pitchFamily="34" charset="0"/>
              </a:rPr>
              <a:t>Those business owners with business interruption insurance believed the coverage they have been paying for would cover the losses incurred by the pandemic, as it was an issue outside of their control. However, shock set in when business owners found out their business interruption coverage would not coverage COVID related losses.</a:t>
            </a:r>
          </a:p>
          <a:p>
            <a:pPr algn="l"/>
            <a:endParaRPr lang="en-US" sz="1600" dirty="0">
              <a:latin typeface="Calibri Light" panose="020F0302020204030204" pitchFamily="34" charset="0"/>
              <a:cs typeface="Calibri Light" panose="020F0302020204030204" pitchFamily="34" charset="0"/>
            </a:endParaRPr>
          </a:p>
          <a:p>
            <a:pPr algn="l"/>
            <a:r>
              <a:rPr lang="en-US" sz="1600" dirty="0">
                <a:latin typeface="Calibri Light" panose="020F0302020204030204" pitchFamily="34" charset="0"/>
                <a:cs typeface="Calibri Light" panose="020F0302020204030204" pitchFamily="34" charset="0"/>
              </a:rPr>
              <a:t>Perhaps indicative of what is to come, recent lawsuits brought forth by businesses seeking financial support from their insurers have ruled in favor of the insurer. If this trend continues, businesses will continue to question not only the need of business interruption coverage going forward, but the value of their partnerships with insurers.</a:t>
            </a:r>
          </a:p>
        </p:txBody>
      </p:sp>
      <p:pic>
        <p:nvPicPr>
          <p:cNvPr id="6146" name="Picture 2" descr="How Covid-19 is impacting women-owned small businesses">
            <a:extLst>
              <a:ext uri="{FF2B5EF4-FFF2-40B4-BE49-F238E27FC236}">
                <a16:creationId xmlns:a16="http://schemas.microsoft.com/office/drawing/2014/main" id="{58099CA5-7E11-421A-9E28-A668CF4AAA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76" r="18916"/>
          <a:stretch/>
        </p:blipFill>
        <p:spPr bwMode="auto">
          <a:xfrm>
            <a:off x="586739" y="1321543"/>
            <a:ext cx="4564381" cy="458815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509853C-917C-443F-88E1-79F77C8EF00E}"/>
              </a:ext>
            </a:extLst>
          </p:cNvPr>
          <p:cNvGrpSpPr/>
          <p:nvPr/>
        </p:nvGrpSpPr>
        <p:grpSpPr>
          <a:xfrm>
            <a:off x="10393115" y="4695"/>
            <a:ext cx="1798885" cy="615666"/>
            <a:chOff x="9010142" y="-1679"/>
            <a:chExt cx="1798885" cy="615666"/>
          </a:xfrm>
        </p:grpSpPr>
        <p:sp>
          <p:nvSpPr>
            <p:cNvPr id="8" name="TextBox 7">
              <a:extLst>
                <a:ext uri="{FF2B5EF4-FFF2-40B4-BE49-F238E27FC236}">
                  <a16:creationId xmlns:a16="http://schemas.microsoft.com/office/drawing/2014/main" id="{031DD58B-96CA-45E8-8668-193E7C06A957}"/>
                </a:ext>
              </a:extLst>
            </p:cNvPr>
            <p:cNvSpPr txBox="1"/>
            <p:nvPr/>
          </p:nvSpPr>
          <p:spPr>
            <a:xfrm>
              <a:off x="9010142" y="-1679"/>
              <a:ext cx="1798885" cy="615666"/>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Business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 Insurers</a:t>
              </a:r>
            </a:p>
          </p:txBody>
        </p:sp>
        <p:pic>
          <p:nvPicPr>
            <p:cNvPr id="9" name="Graphic 8" descr="Handshake">
              <a:extLst>
                <a:ext uri="{FF2B5EF4-FFF2-40B4-BE49-F238E27FC236}">
                  <a16:creationId xmlns:a16="http://schemas.microsoft.com/office/drawing/2014/main" id="{BBED7528-F10D-4D17-9EC8-288D2499103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12649" y="4695"/>
              <a:ext cx="549150" cy="549150"/>
            </a:xfrm>
            <a:prstGeom prst="rect">
              <a:avLst/>
            </a:prstGeom>
          </p:spPr>
        </p:pic>
      </p:grpSp>
    </p:spTree>
    <p:extLst>
      <p:ext uri="{BB962C8B-B14F-4D97-AF65-F5344CB8AC3E}">
        <p14:creationId xmlns:p14="http://schemas.microsoft.com/office/powerpoint/2010/main" val="379164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6CDA084-D290-4DFB-AF46-47393DD5CE6C}"/>
              </a:ext>
            </a:extLst>
          </p:cNvPr>
          <p:cNvCxnSpPr>
            <a:cxnSpLocks/>
          </p:cNvCxnSpPr>
          <p:nvPr/>
        </p:nvCxnSpPr>
        <p:spPr>
          <a:xfrm flipH="1">
            <a:off x="692383" y="1786701"/>
            <a:ext cx="1" cy="2231951"/>
          </a:xfrm>
          <a:prstGeom prst="line">
            <a:avLst/>
          </a:prstGeom>
          <a:ln w="12700">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71D381B-6D68-49EC-B055-92D543768ED8}"/>
              </a:ext>
            </a:extLst>
          </p:cNvPr>
          <p:cNvSpPr txBox="1"/>
          <p:nvPr/>
        </p:nvSpPr>
        <p:spPr>
          <a:xfrm>
            <a:off x="230862" y="5855409"/>
            <a:ext cx="1733928" cy="856127"/>
          </a:xfrm>
          <a:prstGeom prst="rect">
            <a:avLst/>
          </a:prstGeom>
          <a:solidFill>
            <a:schemeClr val="bg1"/>
          </a:solidFill>
        </p:spPr>
        <p:txBody>
          <a:bodyPr wrap="square" lIns="45720" rIns="45720" rtlCol="0">
            <a:noAutofit/>
          </a:bodyPr>
          <a:lstStyle/>
          <a:p>
            <a:r>
              <a:rPr lang="en-US" sz="1050" i="1" baseline="30000" dirty="0">
                <a:latin typeface="Calibri Light" panose="020F0302020204030204" pitchFamily="34" charset="0"/>
                <a:cs typeface="Calibri Light" panose="020F0302020204030204" pitchFamily="34" charset="0"/>
              </a:rPr>
              <a:t>1 </a:t>
            </a:r>
            <a:r>
              <a:rPr lang="en-US" sz="1050" i="1" dirty="0">
                <a:latin typeface="Calibri Light" panose="020F0302020204030204" pitchFamily="34" charset="0"/>
                <a:cs typeface="Calibri Light" panose="020F0302020204030204" pitchFamily="34" charset="0"/>
                <a:hlinkClick r:id="rId3"/>
              </a:rPr>
              <a:t>McKinsey</a:t>
            </a:r>
            <a:endParaRPr lang="en-US" sz="1050" i="1" dirty="0">
              <a:latin typeface="Calibri Light" panose="020F0302020204030204" pitchFamily="34" charset="0"/>
              <a:cs typeface="Calibri Light" panose="020F0302020204030204" pitchFamily="34" charset="0"/>
            </a:endParaRPr>
          </a:p>
          <a:p>
            <a:r>
              <a:rPr lang="en-US" sz="1050" i="1" baseline="30000" dirty="0">
                <a:latin typeface="Calibri Light" panose="020F0302020204030204" pitchFamily="34" charset="0"/>
                <a:cs typeface="Calibri Light" panose="020F0302020204030204" pitchFamily="34" charset="0"/>
              </a:rPr>
              <a:t>2 </a:t>
            </a:r>
            <a:r>
              <a:rPr lang="en-US" sz="1050" i="1" dirty="0">
                <a:latin typeface="Calibri Light" panose="020F0302020204030204" pitchFamily="34" charset="0"/>
                <a:cs typeface="Calibri Light" panose="020F0302020204030204" pitchFamily="34" charset="0"/>
                <a:hlinkClick r:id="rId4"/>
              </a:rPr>
              <a:t>Pymnts</a:t>
            </a:r>
            <a:endParaRPr lang="en-US" sz="1050" i="1" dirty="0">
              <a:latin typeface="Calibri Light" panose="020F0302020204030204" pitchFamily="34" charset="0"/>
              <a:cs typeface="Calibri Light" panose="020F0302020204030204" pitchFamily="34" charset="0"/>
            </a:endParaRPr>
          </a:p>
          <a:p>
            <a:r>
              <a:rPr lang="en-US" sz="1050" i="1" baseline="30000" dirty="0">
                <a:latin typeface="Calibri Light" panose="020F0302020204030204" pitchFamily="34" charset="0"/>
                <a:cs typeface="Calibri Light" panose="020F0302020204030204" pitchFamily="34" charset="0"/>
              </a:rPr>
              <a:t>3 </a:t>
            </a:r>
            <a:r>
              <a:rPr lang="en-US" sz="1050" i="1" dirty="0">
                <a:latin typeface="Calibri Light" panose="020F0302020204030204" pitchFamily="34" charset="0"/>
                <a:cs typeface="Calibri Light" panose="020F0302020204030204" pitchFamily="34" charset="0"/>
                <a:hlinkClick r:id="rId5"/>
              </a:rPr>
              <a:t>US Chamber</a:t>
            </a:r>
            <a:endParaRPr lang="en-US" sz="1050" i="1" dirty="0">
              <a:latin typeface="Calibri Light" panose="020F0302020204030204" pitchFamily="34" charset="0"/>
              <a:cs typeface="Calibri Light" panose="020F0302020204030204" pitchFamily="34" charset="0"/>
            </a:endParaRPr>
          </a:p>
          <a:p>
            <a:r>
              <a:rPr lang="en-US" sz="1050" i="1" baseline="30000" dirty="0">
                <a:latin typeface="Calibri Light" panose="020F0302020204030204" pitchFamily="34" charset="0"/>
                <a:cs typeface="Calibri Light" panose="020F0302020204030204" pitchFamily="34" charset="0"/>
              </a:rPr>
              <a:t>4 </a:t>
            </a:r>
            <a:r>
              <a:rPr lang="en-US" sz="1050" i="1" dirty="0">
                <a:latin typeface="Calibri Light" panose="020F0302020204030204" pitchFamily="34" charset="0"/>
                <a:cs typeface="Calibri Light" panose="020F0302020204030204" pitchFamily="34" charset="0"/>
                <a:hlinkClick r:id="rId6"/>
              </a:rPr>
              <a:t>Insurance Journal</a:t>
            </a:r>
            <a:endParaRPr lang="en-US" sz="1050" i="1" dirty="0">
              <a:latin typeface="Calibri Light" panose="020F0302020204030204" pitchFamily="34" charset="0"/>
              <a:cs typeface="Calibri Light" panose="020F0302020204030204" pitchFamily="34" charset="0"/>
            </a:endParaRPr>
          </a:p>
          <a:p>
            <a:r>
              <a:rPr lang="en-US" sz="1050" i="1" baseline="30000" dirty="0">
                <a:latin typeface="Calibri Light" panose="020F0302020204030204" pitchFamily="34" charset="0"/>
                <a:cs typeface="Calibri Light" panose="020F0302020204030204" pitchFamily="34" charset="0"/>
              </a:rPr>
              <a:t>5 </a:t>
            </a:r>
            <a:r>
              <a:rPr lang="en-US" sz="1050" i="1" dirty="0">
                <a:latin typeface="Calibri Light" panose="020F0302020204030204" pitchFamily="34" charset="0"/>
                <a:cs typeface="Calibri Light" panose="020F0302020204030204" pitchFamily="34" charset="0"/>
                <a:hlinkClick r:id="rId7"/>
              </a:rPr>
              <a:t>PropertyCasualty 360</a:t>
            </a:r>
            <a:endParaRPr lang="en-US" sz="1050" i="1" dirty="0">
              <a:latin typeface="Calibri Light" panose="020F0302020204030204" pitchFamily="34" charset="0"/>
              <a:cs typeface="Calibri Light" panose="020F0302020204030204" pitchFamily="34" charset="0"/>
            </a:endParaRPr>
          </a:p>
          <a:p>
            <a:endParaRPr lang="en-US" sz="1050" i="1" dirty="0">
              <a:latin typeface="Calibri Light" panose="020F0302020204030204" pitchFamily="34" charset="0"/>
              <a:cs typeface="Calibri Light" panose="020F0302020204030204" pitchFamily="34" charset="0"/>
            </a:endParaRPr>
          </a:p>
        </p:txBody>
      </p:sp>
      <p:sp>
        <p:nvSpPr>
          <p:cNvPr id="69" name="Rectangle 68">
            <a:extLst>
              <a:ext uri="{FF2B5EF4-FFF2-40B4-BE49-F238E27FC236}">
                <a16:creationId xmlns:a16="http://schemas.microsoft.com/office/drawing/2014/main" id="{A31789AA-36B7-45C4-9A47-921B9EC72595}"/>
              </a:ext>
            </a:extLst>
          </p:cNvPr>
          <p:cNvSpPr/>
          <p:nvPr/>
        </p:nvSpPr>
        <p:spPr>
          <a:xfrm>
            <a:off x="7140272" y="4130160"/>
            <a:ext cx="4891272" cy="2239631"/>
          </a:xfrm>
          <a:prstGeom prst="rect">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13" name="Title 3">
            <a:extLst>
              <a:ext uri="{FF2B5EF4-FFF2-40B4-BE49-F238E27FC236}">
                <a16:creationId xmlns:a16="http://schemas.microsoft.com/office/drawing/2014/main" id="{5B4108A4-7E37-4479-A9E1-08DB3329E4E0}"/>
              </a:ext>
            </a:extLst>
          </p:cNvPr>
          <p:cNvSpPr txBox="1">
            <a:spLocks/>
          </p:cNvSpPr>
          <p:nvPr/>
        </p:nvSpPr>
        <p:spPr>
          <a:xfrm>
            <a:off x="330128" y="277298"/>
            <a:ext cx="6557818" cy="438303"/>
          </a:xfrm>
          <a:prstGeom prst="rect">
            <a:avLst/>
          </a:prstGeom>
        </p:spPr>
        <p:txBody>
          <a:bodyPr lIns="45720" tIns="0" rIns="45720" bIns="0"/>
          <a:lstStyle>
            <a:lvl1pPr algn="l" defTabSz="609585" rtl="0" fontAlgn="base">
              <a:lnSpc>
                <a:spcPts val="3200"/>
              </a:lnSpc>
              <a:spcBef>
                <a:spcPct val="0"/>
              </a:spcBef>
              <a:spcAft>
                <a:spcPct val="0"/>
              </a:spcAft>
              <a:defRPr sz="2800" b="0" i="0" kern="120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lgn="ctr" defTabSz="609585" rtl="0" fontAlgn="base">
              <a:spcBef>
                <a:spcPct val="0"/>
              </a:spcBef>
              <a:spcAft>
                <a:spcPct val="0"/>
              </a:spcAft>
              <a:defRPr sz="5867">
                <a:solidFill>
                  <a:schemeClr val="tx1"/>
                </a:solidFill>
                <a:latin typeface="Arial" panose="020B0604020202020204" pitchFamily="34" charset="0"/>
              </a:defRPr>
            </a:lvl2pPr>
            <a:lvl3pPr algn="ctr" defTabSz="609585" rtl="0" fontAlgn="base">
              <a:spcBef>
                <a:spcPct val="0"/>
              </a:spcBef>
              <a:spcAft>
                <a:spcPct val="0"/>
              </a:spcAft>
              <a:defRPr sz="5867">
                <a:solidFill>
                  <a:schemeClr val="tx1"/>
                </a:solidFill>
                <a:latin typeface="Arial" panose="020B0604020202020204" pitchFamily="34" charset="0"/>
              </a:defRPr>
            </a:lvl3pPr>
            <a:lvl4pPr algn="ctr" defTabSz="609585" rtl="0" fontAlgn="base">
              <a:spcBef>
                <a:spcPct val="0"/>
              </a:spcBef>
              <a:spcAft>
                <a:spcPct val="0"/>
              </a:spcAft>
              <a:defRPr sz="5867">
                <a:solidFill>
                  <a:schemeClr val="tx1"/>
                </a:solidFill>
                <a:latin typeface="Arial" panose="020B0604020202020204" pitchFamily="34" charset="0"/>
              </a:defRPr>
            </a:lvl4pPr>
            <a:lvl5pPr algn="ctr" defTabSz="609585" rtl="0" fontAlgn="base">
              <a:spcBef>
                <a:spcPct val="0"/>
              </a:spcBef>
              <a:spcAft>
                <a:spcPct val="0"/>
              </a:spcAft>
              <a:defRPr sz="5867">
                <a:solidFill>
                  <a:schemeClr val="tx1"/>
                </a:solidFill>
                <a:latin typeface="Arial" panose="020B0604020202020204" pitchFamily="34" charset="0"/>
              </a:defRPr>
            </a:lvl5pPr>
            <a:lvl6pPr marL="609585" algn="ctr" defTabSz="609585" rtl="0" fontAlgn="base">
              <a:spcBef>
                <a:spcPct val="0"/>
              </a:spcBef>
              <a:spcAft>
                <a:spcPct val="0"/>
              </a:spcAft>
              <a:defRPr sz="5867">
                <a:solidFill>
                  <a:schemeClr val="tx1"/>
                </a:solidFill>
                <a:latin typeface="Arial" panose="020B0604020202020204" pitchFamily="34" charset="0"/>
              </a:defRPr>
            </a:lvl6pPr>
            <a:lvl7pPr marL="1219170" algn="ctr" defTabSz="609585" rtl="0" fontAlgn="base">
              <a:spcBef>
                <a:spcPct val="0"/>
              </a:spcBef>
              <a:spcAft>
                <a:spcPct val="0"/>
              </a:spcAft>
              <a:defRPr sz="5867">
                <a:solidFill>
                  <a:schemeClr val="tx1"/>
                </a:solidFill>
                <a:latin typeface="Arial" panose="020B0604020202020204" pitchFamily="34" charset="0"/>
              </a:defRPr>
            </a:lvl7pPr>
            <a:lvl8pPr marL="1828754" algn="ctr" defTabSz="609585" rtl="0" fontAlgn="base">
              <a:spcBef>
                <a:spcPct val="0"/>
              </a:spcBef>
              <a:spcAft>
                <a:spcPct val="0"/>
              </a:spcAft>
              <a:defRPr sz="5867">
                <a:solidFill>
                  <a:schemeClr val="tx1"/>
                </a:solidFill>
                <a:latin typeface="Arial" panose="020B0604020202020204" pitchFamily="34" charset="0"/>
              </a:defRPr>
            </a:lvl8pPr>
            <a:lvl9pPr marL="2438339" algn="ctr" defTabSz="609585" rtl="0" fontAlgn="base">
              <a:spcBef>
                <a:spcPct val="0"/>
              </a:spcBef>
              <a:spcAft>
                <a:spcPct val="0"/>
              </a:spcAft>
              <a:defRPr sz="5867">
                <a:solidFill>
                  <a:schemeClr val="tx1"/>
                </a:solidFill>
                <a:latin typeface="Arial" panose="020B0604020202020204" pitchFamily="34" charset="0"/>
              </a:defRPr>
            </a:lvl9pPr>
          </a:lstStyle>
          <a:p>
            <a:r>
              <a:rPr lang="en-US" dirty="0"/>
              <a:t>Business owners have lost trust in their insurers due to lack of assumed coverage</a:t>
            </a:r>
          </a:p>
        </p:txBody>
      </p:sp>
      <p:pic>
        <p:nvPicPr>
          <p:cNvPr id="6" name="Picture 5" descr="Business people shaking hands">
            <a:extLst>
              <a:ext uri="{FF2B5EF4-FFF2-40B4-BE49-F238E27FC236}">
                <a16:creationId xmlns:a16="http://schemas.microsoft.com/office/drawing/2014/main" id="{B4D9CBF5-8F77-4009-B1D2-4091FFA558E8}"/>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363" r="23586"/>
          <a:stretch/>
        </p:blipFill>
        <p:spPr>
          <a:xfrm flipH="1">
            <a:off x="7696856" y="0"/>
            <a:ext cx="4495143" cy="3945216"/>
          </a:xfrm>
          <a:prstGeom prst="rect">
            <a:avLst/>
          </a:prstGeom>
        </p:spPr>
      </p:pic>
      <p:sp>
        <p:nvSpPr>
          <p:cNvPr id="8" name="Rectangle 7">
            <a:extLst>
              <a:ext uri="{FF2B5EF4-FFF2-40B4-BE49-F238E27FC236}">
                <a16:creationId xmlns:a16="http://schemas.microsoft.com/office/drawing/2014/main" id="{225A38A7-21A0-4562-9A04-5DD1D419F5B7}"/>
              </a:ext>
            </a:extLst>
          </p:cNvPr>
          <p:cNvSpPr/>
          <p:nvPr/>
        </p:nvSpPr>
        <p:spPr>
          <a:xfrm>
            <a:off x="9068145" y="1243206"/>
            <a:ext cx="3123855" cy="2354328"/>
          </a:xfrm>
          <a:prstGeom prst="rect">
            <a:avLst/>
          </a:prstGeom>
          <a:solidFill>
            <a:schemeClr val="bg1">
              <a:lumMod val="95000"/>
              <a:alpha val="5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id="{CD528CF7-ACF0-4A21-86EB-F83EF1FB17B3}"/>
              </a:ext>
            </a:extLst>
          </p:cNvPr>
          <p:cNvSpPr txBox="1"/>
          <p:nvPr/>
        </p:nvSpPr>
        <p:spPr>
          <a:xfrm>
            <a:off x="9228600" y="1389318"/>
            <a:ext cx="2802944" cy="2062103"/>
          </a:xfrm>
          <a:prstGeom prst="rect">
            <a:avLst/>
          </a:prstGeom>
          <a:noFill/>
        </p:spPr>
        <p:txBody>
          <a:bodyPr wrap="square">
            <a:spAutoFit/>
          </a:bodyPr>
          <a:lstStyle/>
          <a:p>
            <a:pPr algn="ctr"/>
            <a:r>
              <a:rPr lang="en-US" sz="1600" i="1" dirty="0">
                <a:latin typeface="Calibri" panose="020F0502020204030204" pitchFamily="34" charset="0"/>
                <a:cs typeface="Calibri" panose="020F0502020204030204" pitchFamily="34" charset="0"/>
              </a:rPr>
              <a:t>“The American Property Casualty Insurance Association has estimated that if insurers were required to cover all U.S. business interruption losses tied to the shutdowns, regardless of policy exclusions, it would cost $1 trillion a month”</a:t>
            </a:r>
            <a:endParaRPr lang="en-US" sz="1600" b="0" i="1" dirty="0">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AC5D1B28-ED39-4948-B02F-EC98DF904CFB}"/>
              </a:ext>
            </a:extLst>
          </p:cNvPr>
          <p:cNvSpPr txBox="1"/>
          <p:nvPr/>
        </p:nvSpPr>
        <p:spPr>
          <a:xfrm>
            <a:off x="1147352" y="1248633"/>
            <a:ext cx="5992919" cy="892552"/>
          </a:xfrm>
          <a:prstGeom prst="rect">
            <a:avLst/>
          </a:prstGeom>
          <a:noFill/>
        </p:spPr>
        <p:txBody>
          <a:bodyPr wrap="square">
            <a:spAutoFit/>
          </a:bodyPr>
          <a:lstStyle/>
          <a:p>
            <a:r>
              <a:rPr lang="en-US" sz="1800" b="1" dirty="0">
                <a:latin typeface="Calibri" panose="020F0502020204030204" pitchFamily="34" charset="0"/>
                <a:cs typeface="Calibri" panose="020F0502020204030204" pitchFamily="34" charset="0"/>
              </a:rPr>
              <a:t>Small businesses struggle to keep afloat as the pandemic persists</a:t>
            </a:r>
            <a:endParaRPr lang="en-US" b="1"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Why? SMBs were forced to shutdown for an extended period of time </a:t>
            </a:r>
          </a:p>
        </p:txBody>
      </p:sp>
      <p:sp>
        <p:nvSpPr>
          <p:cNvPr id="21" name="Isosceles Triangle 20">
            <a:extLst>
              <a:ext uri="{FF2B5EF4-FFF2-40B4-BE49-F238E27FC236}">
                <a16:creationId xmlns:a16="http://schemas.microsoft.com/office/drawing/2014/main" id="{7AE4D243-5600-4ECB-988D-B55F329967AE}"/>
              </a:ext>
            </a:extLst>
          </p:cNvPr>
          <p:cNvSpPr/>
          <p:nvPr/>
        </p:nvSpPr>
        <p:spPr>
          <a:xfrm rot="5400000">
            <a:off x="1864584" y="2249672"/>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23" name="Rectangle 22">
            <a:extLst>
              <a:ext uri="{FF2B5EF4-FFF2-40B4-BE49-F238E27FC236}">
                <a16:creationId xmlns:a16="http://schemas.microsoft.com/office/drawing/2014/main" id="{68AF22D2-3EA8-4866-A81A-F6F331DB043F}"/>
              </a:ext>
            </a:extLst>
          </p:cNvPr>
          <p:cNvSpPr/>
          <p:nvPr/>
        </p:nvSpPr>
        <p:spPr>
          <a:xfrm>
            <a:off x="2199110" y="2158064"/>
            <a:ext cx="5137076" cy="4926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Prior to the pandemic, the average small business was only holding a 27-day cash buffer in reserve.</a:t>
            </a:r>
            <a:r>
              <a:rPr lang="en-US" sz="1400" baseline="30000" dirty="0">
                <a:solidFill>
                  <a:schemeClr val="tx1"/>
                </a:solidFill>
                <a:latin typeface="Calibri Light" panose="020F0302020204030204" pitchFamily="34" charset="0"/>
                <a:cs typeface="Calibri Light" panose="020F0302020204030204" pitchFamily="34" charset="0"/>
              </a:rPr>
              <a:t> 1</a:t>
            </a:r>
          </a:p>
        </p:txBody>
      </p:sp>
      <p:sp>
        <p:nvSpPr>
          <p:cNvPr id="36" name="Oval 35">
            <a:extLst>
              <a:ext uri="{FF2B5EF4-FFF2-40B4-BE49-F238E27FC236}">
                <a16:creationId xmlns:a16="http://schemas.microsoft.com/office/drawing/2014/main" id="{D5E8F6B1-FFB9-4E03-9968-056D9923C31E}"/>
              </a:ext>
            </a:extLst>
          </p:cNvPr>
          <p:cNvSpPr/>
          <p:nvPr/>
        </p:nvSpPr>
        <p:spPr>
          <a:xfrm>
            <a:off x="427860" y="1319525"/>
            <a:ext cx="529048" cy="529048"/>
          </a:xfrm>
          <a:prstGeom prst="ellipse">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pic>
        <p:nvPicPr>
          <p:cNvPr id="38" name="Graphic 37" descr="Bar graph with downward trend">
            <a:extLst>
              <a:ext uri="{FF2B5EF4-FFF2-40B4-BE49-F238E27FC236}">
                <a16:creationId xmlns:a16="http://schemas.microsoft.com/office/drawing/2014/main" id="{B4315F52-715E-4392-B4EE-D3038853990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25139" y="1416804"/>
            <a:ext cx="334489" cy="334489"/>
          </a:xfrm>
          <a:prstGeom prst="rect">
            <a:avLst/>
          </a:prstGeom>
        </p:spPr>
      </p:pic>
      <p:sp>
        <p:nvSpPr>
          <p:cNvPr id="3" name="Rectangle 2">
            <a:extLst>
              <a:ext uri="{FF2B5EF4-FFF2-40B4-BE49-F238E27FC236}">
                <a16:creationId xmlns:a16="http://schemas.microsoft.com/office/drawing/2014/main" id="{65DC39A4-266C-47C2-AB49-18D9282387C3}"/>
              </a:ext>
            </a:extLst>
          </p:cNvPr>
          <p:cNvSpPr/>
          <p:nvPr/>
        </p:nvSpPr>
        <p:spPr>
          <a:xfrm>
            <a:off x="2206477" y="2389377"/>
            <a:ext cx="4421689" cy="593144"/>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a:solidFill>
                <a:schemeClr val="tx1"/>
              </a:solidFill>
              <a:latin typeface="Calibri Light" panose="020F0302020204030204" pitchFamily="34" charset="0"/>
              <a:cs typeface="Calibri Light" panose="020F0302020204030204" pitchFamily="34" charset="0"/>
            </a:endParaRPr>
          </a:p>
        </p:txBody>
      </p:sp>
      <p:sp>
        <p:nvSpPr>
          <p:cNvPr id="14" name="Isosceles Triangle 13">
            <a:extLst>
              <a:ext uri="{FF2B5EF4-FFF2-40B4-BE49-F238E27FC236}">
                <a16:creationId xmlns:a16="http://schemas.microsoft.com/office/drawing/2014/main" id="{3E789C32-B611-4938-89BF-0043B3262EB7}"/>
              </a:ext>
            </a:extLst>
          </p:cNvPr>
          <p:cNvSpPr/>
          <p:nvPr/>
        </p:nvSpPr>
        <p:spPr>
          <a:xfrm rot="5400000">
            <a:off x="1864584" y="4874529"/>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26D88620-6039-4B37-8C1E-CA3B682C496E}"/>
              </a:ext>
            </a:extLst>
          </p:cNvPr>
          <p:cNvSpPr/>
          <p:nvPr/>
        </p:nvSpPr>
        <p:spPr>
          <a:xfrm>
            <a:off x="2199110" y="4752998"/>
            <a:ext cx="4735120" cy="593144"/>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As of August, more than 1,000 COVID-19 related insurance lawsuits have been filed.</a:t>
            </a:r>
            <a:r>
              <a:rPr lang="en-US" sz="1400" baseline="30000" dirty="0">
                <a:solidFill>
                  <a:schemeClr val="tx1"/>
                </a:solidFill>
                <a:latin typeface="Calibri Light" panose="020F0302020204030204" pitchFamily="34" charset="0"/>
                <a:cs typeface="Calibri Light" panose="020F0302020204030204" pitchFamily="34" charset="0"/>
              </a:rPr>
              <a:t>4</a:t>
            </a:r>
          </a:p>
        </p:txBody>
      </p:sp>
      <p:pic>
        <p:nvPicPr>
          <p:cNvPr id="5" name="Picture 4">
            <a:extLst>
              <a:ext uri="{FF2B5EF4-FFF2-40B4-BE49-F238E27FC236}">
                <a16:creationId xmlns:a16="http://schemas.microsoft.com/office/drawing/2014/main" id="{493D1387-BD9F-4A87-B458-E0FC9F5FB6EC}"/>
              </a:ext>
            </a:extLst>
          </p:cNvPr>
          <p:cNvPicPr>
            <a:picLocks noChangeAspect="1"/>
          </p:cNvPicPr>
          <p:nvPr/>
        </p:nvPicPr>
        <p:blipFill>
          <a:blip r:embed="rId12"/>
          <a:stretch>
            <a:fillRect/>
          </a:stretch>
        </p:blipFill>
        <p:spPr>
          <a:xfrm>
            <a:off x="7344209" y="4273412"/>
            <a:ext cx="4483397" cy="1953125"/>
          </a:xfrm>
          <a:prstGeom prst="rect">
            <a:avLst/>
          </a:prstGeom>
        </p:spPr>
      </p:pic>
      <p:sp>
        <p:nvSpPr>
          <p:cNvPr id="47" name="TextBox 46">
            <a:extLst>
              <a:ext uri="{FF2B5EF4-FFF2-40B4-BE49-F238E27FC236}">
                <a16:creationId xmlns:a16="http://schemas.microsoft.com/office/drawing/2014/main" id="{1FF9F285-8AA3-441B-87A3-CFD444EDE76A}"/>
              </a:ext>
            </a:extLst>
          </p:cNvPr>
          <p:cNvSpPr txBox="1"/>
          <p:nvPr/>
        </p:nvSpPr>
        <p:spPr>
          <a:xfrm>
            <a:off x="1147352" y="3644300"/>
            <a:ext cx="5740593" cy="1138773"/>
          </a:xfrm>
          <a:prstGeom prst="rect">
            <a:avLst/>
          </a:prstGeom>
          <a:noFill/>
        </p:spPr>
        <p:txBody>
          <a:bodyPr wrap="square">
            <a:spAutoFit/>
          </a:bodyPr>
          <a:lstStyle/>
          <a:p>
            <a:r>
              <a:rPr lang="en-US" sz="1800" b="1" dirty="0">
                <a:latin typeface="Calibri" panose="020F0502020204030204" pitchFamily="34" charset="0"/>
                <a:cs typeface="Calibri" panose="020F0502020204030204" pitchFamily="34" charset="0"/>
              </a:rPr>
              <a:t>Business owners may begin to question the need for business insurance</a:t>
            </a:r>
          </a:p>
          <a:p>
            <a:r>
              <a:rPr lang="en-US" sz="1600" dirty="0">
                <a:latin typeface="Calibri" panose="020F0502020204030204" pitchFamily="34" charset="0"/>
                <a:cs typeface="Calibri" panose="020F0502020204030204" pitchFamily="34" charset="0"/>
              </a:rPr>
              <a:t>Why? Carriers are denying business interruption claims for damages due to COVID</a:t>
            </a:r>
          </a:p>
        </p:txBody>
      </p:sp>
      <p:sp>
        <p:nvSpPr>
          <p:cNvPr id="49" name="Isosceles Triangle 48">
            <a:extLst>
              <a:ext uri="{FF2B5EF4-FFF2-40B4-BE49-F238E27FC236}">
                <a16:creationId xmlns:a16="http://schemas.microsoft.com/office/drawing/2014/main" id="{260F851B-94DC-4CDB-BAA2-E425A41D2500}"/>
              </a:ext>
            </a:extLst>
          </p:cNvPr>
          <p:cNvSpPr/>
          <p:nvPr/>
        </p:nvSpPr>
        <p:spPr>
          <a:xfrm rot="5400000">
            <a:off x="1864584" y="5424478"/>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57" name="Rectangle 56">
            <a:extLst>
              <a:ext uri="{FF2B5EF4-FFF2-40B4-BE49-F238E27FC236}">
                <a16:creationId xmlns:a16="http://schemas.microsoft.com/office/drawing/2014/main" id="{96D472E5-B6A7-42A1-9CA6-06F360B9CEBD}"/>
              </a:ext>
            </a:extLst>
          </p:cNvPr>
          <p:cNvSpPr/>
          <p:nvPr/>
        </p:nvSpPr>
        <p:spPr>
          <a:xfrm>
            <a:off x="2199110" y="5567768"/>
            <a:ext cx="4444629" cy="4926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A Michigan Court ruled in favor of the insurer in a case where restaurants were seeking insurance coverage due to COVID-19-shutdowns but physical damage to the properties was not proven.</a:t>
            </a:r>
            <a:r>
              <a:rPr lang="en-US" sz="1400" baseline="30000" dirty="0">
                <a:solidFill>
                  <a:schemeClr val="tx1"/>
                </a:solidFill>
                <a:latin typeface="Calibri Light" panose="020F0302020204030204" pitchFamily="34" charset="0"/>
                <a:cs typeface="Calibri Light" panose="020F0302020204030204" pitchFamily="34" charset="0"/>
              </a:rPr>
              <a:t>5</a:t>
            </a:r>
          </a:p>
        </p:txBody>
      </p:sp>
      <p:sp>
        <p:nvSpPr>
          <p:cNvPr id="59" name="Oval 58">
            <a:extLst>
              <a:ext uri="{FF2B5EF4-FFF2-40B4-BE49-F238E27FC236}">
                <a16:creationId xmlns:a16="http://schemas.microsoft.com/office/drawing/2014/main" id="{180F5A07-C150-46E3-BC94-22E46C9ED947}"/>
              </a:ext>
            </a:extLst>
          </p:cNvPr>
          <p:cNvSpPr/>
          <p:nvPr/>
        </p:nvSpPr>
        <p:spPr>
          <a:xfrm>
            <a:off x="427860" y="3715192"/>
            <a:ext cx="529048" cy="529048"/>
          </a:xfrm>
          <a:prstGeom prst="ellipse">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pic>
        <p:nvPicPr>
          <p:cNvPr id="61" name="Graphic 60" descr="Questions">
            <a:extLst>
              <a:ext uri="{FF2B5EF4-FFF2-40B4-BE49-F238E27FC236}">
                <a16:creationId xmlns:a16="http://schemas.microsoft.com/office/drawing/2014/main" id="{FBC9682F-B167-496E-BE4F-79A3D72F5DC2}"/>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25139" y="3812471"/>
            <a:ext cx="334489" cy="334489"/>
          </a:xfrm>
          <a:prstGeom prst="rect">
            <a:avLst/>
          </a:prstGeom>
        </p:spPr>
      </p:pic>
      <p:grpSp>
        <p:nvGrpSpPr>
          <p:cNvPr id="25" name="Group 24">
            <a:extLst>
              <a:ext uri="{FF2B5EF4-FFF2-40B4-BE49-F238E27FC236}">
                <a16:creationId xmlns:a16="http://schemas.microsoft.com/office/drawing/2014/main" id="{A38D88C8-0D3C-430E-A86C-4B8EB5E1CE0B}"/>
              </a:ext>
            </a:extLst>
          </p:cNvPr>
          <p:cNvGrpSpPr/>
          <p:nvPr/>
        </p:nvGrpSpPr>
        <p:grpSpPr>
          <a:xfrm>
            <a:off x="9010142" y="-1679"/>
            <a:ext cx="1798885" cy="615666"/>
            <a:chOff x="9010142" y="-1679"/>
            <a:chExt cx="1798885" cy="615666"/>
          </a:xfrm>
        </p:grpSpPr>
        <p:sp>
          <p:nvSpPr>
            <p:cNvPr id="26" name="TextBox 25">
              <a:extLst>
                <a:ext uri="{FF2B5EF4-FFF2-40B4-BE49-F238E27FC236}">
                  <a16:creationId xmlns:a16="http://schemas.microsoft.com/office/drawing/2014/main" id="{B27EE3A5-0BB0-4E51-B32F-CA080F435240}"/>
                </a:ext>
              </a:extLst>
            </p:cNvPr>
            <p:cNvSpPr txBox="1"/>
            <p:nvPr/>
          </p:nvSpPr>
          <p:spPr>
            <a:xfrm>
              <a:off x="9010142" y="-1679"/>
              <a:ext cx="1798885" cy="615666"/>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Business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 Insurers</a:t>
              </a:r>
            </a:p>
          </p:txBody>
        </p:sp>
        <p:pic>
          <p:nvPicPr>
            <p:cNvPr id="27" name="Graphic 26" descr="Handshake">
              <a:extLst>
                <a:ext uri="{FF2B5EF4-FFF2-40B4-BE49-F238E27FC236}">
                  <a16:creationId xmlns:a16="http://schemas.microsoft.com/office/drawing/2014/main" id="{2DC83EA9-BE26-4E9B-8FBA-63481462D4DE}"/>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112649" y="4695"/>
              <a:ext cx="549150" cy="549150"/>
            </a:xfrm>
            <a:prstGeom prst="rect">
              <a:avLst/>
            </a:prstGeom>
          </p:spPr>
        </p:pic>
      </p:grpSp>
      <p:sp>
        <p:nvSpPr>
          <p:cNvPr id="28" name="TextBox 27">
            <a:extLst>
              <a:ext uri="{FF2B5EF4-FFF2-40B4-BE49-F238E27FC236}">
                <a16:creationId xmlns:a16="http://schemas.microsoft.com/office/drawing/2014/main" id="{EF09A5DC-9FA1-4883-B1B0-6529A6FB107E}"/>
              </a:ext>
            </a:extLst>
          </p:cNvPr>
          <p:cNvSpPr txBox="1"/>
          <p:nvPr/>
        </p:nvSpPr>
        <p:spPr>
          <a:xfrm>
            <a:off x="330128" y="-14641"/>
            <a:ext cx="1553062" cy="256828"/>
          </a:xfrm>
          <a:prstGeom prst="rect">
            <a:avLst/>
          </a:prstGeom>
          <a:solidFill>
            <a:schemeClr val="accent1"/>
          </a:solidFill>
        </p:spPr>
        <p:txBody>
          <a:bodyPr wrap="square" lIns="45720" rIns="45720" rtlCol="0">
            <a:noAutofit/>
          </a:bodyPr>
          <a:lstStyle/>
          <a:p>
            <a:pPr algn="ctr"/>
            <a:r>
              <a:rPr lang="en-US" sz="1400" dirty="0">
                <a:solidFill>
                  <a:schemeClr val="bg1"/>
                </a:solidFill>
                <a:latin typeface="Calibri" panose="020F0502020204030204" pitchFamily="34" charset="0"/>
                <a:cs typeface="Calibri" panose="020F0502020204030204" pitchFamily="34" charset="0"/>
              </a:rPr>
              <a:t>Customer Support</a:t>
            </a:r>
          </a:p>
        </p:txBody>
      </p:sp>
      <p:sp>
        <p:nvSpPr>
          <p:cNvPr id="40" name="Isosceles Triangle 39">
            <a:extLst>
              <a:ext uri="{FF2B5EF4-FFF2-40B4-BE49-F238E27FC236}">
                <a16:creationId xmlns:a16="http://schemas.microsoft.com/office/drawing/2014/main" id="{64AEA9C4-4685-4219-887F-43C49D34D52C}"/>
              </a:ext>
            </a:extLst>
          </p:cNvPr>
          <p:cNvSpPr/>
          <p:nvPr/>
        </p:nvSpPr>
        <p:spPr>
          <a:xfrm rot="5400000">
            <a:off x="1864584" y="2735757"/>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42" name="Rectangle 41">
            <a:extLst>
              <a:ext uri="{FF2B5EF4-FFF2-40B4-BE49-F238E27FC236}">
                <a16:creationId xmlns:a16="http://schemas.microsoft.com/office/drawing/2014/main" id="{21E91FA6-6A4E-4B0A-B853-906C7335F85D}"/>
              </a:ext>
            </a:extLst>
          </p:cNvPr>
          <p:cNvSpPr/>
          <p:nvPr/>
        </p:nvSpPr>
        <p:spPr>
          <a:xfrm>
            <a:off x="2199110" y="2665993"/>
            <a:ext cx="5137076" cy="4926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r>
              <a:rPr lang="en-US" sz="1400" dirty="0">
                <a:solidFill>
                  <a:schemeClr val="tx1"/>
                </a:solidFill>
                <a:latin typeface="Calibri Light" panose="020F0302020204030204" pitchFamily="34" charset="0"/>
                <a:cs typeface="Calibri Light" panose="020F0302020204030204" pitchFamily="34" charset="0"/>
              </a:rPr>
              <a:t>In early May, 7.2% of SBOs said they were certain couldn’t stay open, up from 5.3% in mid-April.</a:t>
            </a:r>
            <a:r>
              <a:rPr lang="en-US" sz="1400" baseline="30000" dirty="0">
                <a:solidFill>
                  <a:schemeClr val="tx1"/>
                </a:solidFill>
                <a:latin typeface="Calibri Light" panose="020F0302020204030204" pitchFamily="34" charset="0"/>
                <a:cs typeface="Calibri Light" panose="020F0302020204030204" pitchFamily="34" charset="0"/>
              </a:rPr>
              <a:t>2</a:t>
            </a:r>
          </a:p>
        </p:txBody>
      </p:sp>
      <p:sp>
        <p:nvSpPr>
          <p:cNvPr id="44" name="Isosceles Triangle 43">
            <a:extLst>
              <a:ext uri="{FF2B5EF4-FFF2-40B4-BE49-F238E27FC236}">
                <a16:creationId xmlns:a16="http://schemas.microsoft.com/office/drawing/2014/main" id="{330AA31A-6438-443E-B4CC-E854A590EB7C}"/>
              </a:ext>
            </a:extLst>
          </p:cNvPr>
          <p:cNvSpPr/>
          <p:nvPr/>
        </p:nvSpPr>
        <p:spPr>
          <a:xfrm rot="5400000">
            <a:off x="1864584" y="3221843"/>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46" name="Rectangle 45">
            <a:extLst>
              <a:ext uri="{FF2B5EF4-FFF2-40B4-BE49-F238E27FC236}">
                <a16:creationId xmlns:a16="http://schemas.microsoft.com/office/drawing/2014/main" id="{4F972414-6C0F-4365-9018-11D73AD514A6}"/>
              </a:ext>
            </a:extLst>
          </p:cNvPr>
          <p:cNvSpPr/>
          <p:nvPr/>
        </p:nvSpPr>
        <p:spPr>
          <a:xfrm>
            <a:off x="2199110" y="3173921"/>
            <a:ext cx="5253502" cy="4926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As of July, more than half are still worried they may have to permanently close.</a:t>
            </a:r>
            <a:r>
              <a:rPr lang="en-US" sz="1400" baseline="30000" dirty="0">
                <a:solidFill>
                  <a:schemeClr val="tx1"/>
                </a:solidFill>
                <a:latin typeface="Calibri Light" panose="020F0302020204030204" pitchFamily="34" charset="0"/>
                <a:cs typeface="Calibri Light" panose="020F0302020204030204" pitchFamily="34" charset="0"/>
              </a:rPr>
              <a:t>3</a:t>
            </a:r>
          </a:p>
        </p:txBody>
      </p:sp>
    </p:spTree>
    <p:extLst>
      <p:ext uri="{BB962C8B-B14F-4D97-AF65-F5344CB8AC3E}">
        <p14:creationId xmlns:p14="http://schemas.microsoft.com/office/powerpoint/2010/main" val="3445542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DA0094-2121-4967-AC29-8FF23CE4F085}"/>
              </a:ext>
            </a:extLst>
          </p:cNvPr>
          <p:cNvSpPr>
            <a:spLocks noGrp="1"/>
          </p:cNvSpPr>
          <p:nvPr>
            <p:ph type="title"/>
          </p:nvPr>
        </p:nvSpPr>
        <p:spPr/>
        <p:txBody>
          <a:bodyPr/>
          <a:lstStyle/>
          <a:p>
            <a:r>
              <a:rPr lang="en-US" dirty="0"/>
              <a:t>Looking Ahead for Business Insurers </a:t>
            </a:r>
          </a:p>
        </p:txBody>
      </p:sp>
      <p:sp>
        <p:nvSpPr>
          <p:cNvPr id="21" name="Content Placeholder 20">
            <a:extLst>
              <a:ext uri="{FF2B5EF4-FFF2-40B4-BE49-F238E27FC236}">
                <a16:creationId xmlns:a16="http://schemas.microsoft.com/office/drawing/2014/main" id="{7C4E1890-61F4-49BC-A7DA-5D0374800B97}"/>
              </a:ext>
            </a:extLst>
          </p:cNvPr>
          <p:cNvSpPr>
            <a:spLocks noGrp="1"/>
          </p:cNvSpPr>
          <p:nvPr>
            <p:ph sz="quarter" idx="25"/>
          </p:nvPr>
        </p:nvSpPr>
        <p:spPr/>
        <p:txBody>
          <a:bodyPr/>
          <a:lstStyle/>
          <a:p>
            <a:endParaRPr lang="en-US"/>
          </a:p>
        </p:txBody>
      </p:sp>
      <p:sp>
        <p:nvSpPr>
          <p:cNvPr id="2" name="TextBox 1">
            <a:extLst>
              <a:ext uri="{FF2B5EF4-FFF2-40B4-BE49-F238E27FC236}">
                <a16:creationId xmlns:a16="http://schemas.microsoft.com/office/drawing/2014/main" id="{7859CD0C-9581-4728-88C2-DAD580DC130B}"/>
              </a:ext>
            </a:extLst>
          </p:cNvPr>
          <p:cNvSpPr txBox="1"/>
          <p:nvPr/>
        </p:nvSpPr>
        <p:spPr>
          <a:xfrm>
            <a:off x="393700" y="2042302"/>
            <a:ext cx="4972050" cy="2233832"/>
          </a:xfrm>
          <a:prstGeom prst="rect">
            <a:avLst/>
          </a:prstGeom>
          <a:noFill/>
        </p:spPr>
        <p:txBody>
          <a:bodyPr wrap="square" lIns="45720" rIns="45720" rtlCol="0">
            <a:noAutofit/>
          </a:bodyPr>
          <a:lstStyle/>
          <a:p>
            <a:r>
              <a:rPr lang="en-US" sz="1600" dirty="0">
                <a:latin typeface="Calibri Light" panose="020F0302020204030204" pitchFamily="34" charset="0"/>
                <a:cs typeface="Calibri Light" panose="020F0302020204030204" pitchFamily="34" charset="0"/>
              </a:rPr>
              <a:t>Small businesses will continue to look for help to stay in business but feel </a:t>
            </a:r>
            <a:r>
              <a:rPr lang="en-US" b="1" dirty="0">
                <a:solidFill>
                  <a:schemeClr val="accent1"/>
                </a:solidFill>
                <a:latin typeface="Calibri Light" panose="020F0302020204030204" pitchFamily="34" charset="0"/>
                <a:cs typeface="Calibri Light" panose="020F0302020204030204" pitchFamily="34" charset="0"/>
              </a:rPr>
              <a:t>unsupported by their insurer</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Small businesses will continue to navigate their local reopening procedures to ensure staff and customers are safe</a:t>
            </a:r>
          </a:p>
          <a:p>
            <a:endParaRPr lang="en-US" sz="1600" dirty="0">
              <a:latin typeface="Calibri Light" panose="020F0302020204030204" pitchFamily="34" charset="0"/>
              <a:cs typeface="Calibri Light" panose="020F0302020204030204" pitchFamily="34" charset="0"/>
            </a:endParaRPr>
          </a:p>
          <a:p>
            <a:pPr algn="l"/>
            <a:endParaRPr lang="en-US" sz="1600"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B3CF1F7D-582C-4D72-A555-EA0C7D2F556C}"/>
              </a:ext>
            </a:extLst>
          </p:cNvPr>
          <p:cNvSpPr txBox="1"/>
          <p:nvPr/>
        </p:nvSpPr>
        <p:spPr>
          <a:xfrm>
            <a:off x="6567562" y="2042302"/>
            <a:ext cx="4972050" cy="3891104"/>
          </a:xfrm>
          <a:prstGeom prst="rect">
            <a:avLst/>
          </a:prstGeom>
          <a:noFill/>
        </p:spPr>
        <p:txBody>
          <a:bodyPr wrap="square" lIns="45720" rIns="45720" rtlCol="0">
            <a:noAutofit/>
          </a:bodyPr>
          <a:lstStyle/>
          <a:p>
            <a:pPr algn="l"/>
            <a:r>
              <a:rPr lang="en-US" b="1" dirty="0">
                <a:solidFill>
                  <a:schemeClr val="accent3"/>
                </a:solidFill>
                <a:latin typeface="Calibri Light" panose="020F0302020204030204" pitchFamily="34" charset="0"/>
                <a:cs typeface="Calibri Light" panose="020F0302020204030204" pitchFamily="34" charset="0"/>
              </a:rPr>
              <a:t>Leadership on a local or personal level </a:t>
            </a:r>
            <a:r>
              <a:rPr lang="en-US" sz="1600" dirty="0">
                <a:latin typeface="Calibri Light" panose="020F0302020204030204" pitchFamily="34" charset="0"/>
                <a:cs typeface="Calibri Light" panose="020F0302020204030204" pitchFamily="34" charset="0"/>
              </a:rPr>
              <a:t>(1:1 outreach via agents) if possible, to businesses about:</a:t>
            </a:r>
          </a:p>
          <a:p>
            <a:pPr algn="l"/>
            <a:endParaRPr lang="en-US" sz="1600" dirty="0">
              <a:latin typeface="Calibri Light" panose="020F0302020204030204" pitchFamily="34" charset="0"/>
              <a:cs typeface="Calibri Light" panose="020F0302020204030204" pitchFamily="34" charset="0"/>
            </a:endParaRPr>
          </a:p>
          <a:p>
            <a:pPr marL="285750" indent="-285750">
              <a:spcAft>
                <a:spcPts val="1600"/>
              </a:spcAft>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Preparing for a possible second wave of the virus – purchasing PPE, increasing digital payment options and getting finances in order</a:t>
            </a:r>
          </a:p>
          <a:p>
            <a:pPr marL="285750" indent="-285750">
              <a:spcAft>
                <a:spcPts val="1600"/>
              </a:spcAft>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Re-assess the new normal to ensure the insurance coverage provided is still a good fit</a:t>
            </a:r>
          </a:p>
          <a:p>
            <a:pPr marL="285750" indent="-285750" algn="l">
              <a:spcAft>
                <a:spcPts val="600"/>
              </a:spcAft>
              <a:buFont typeface="Arial" panose="020B0604020202020204" pitchFamily="34" charset="0"/>
              <a:buChar char="•"/>
            </a:pPr>
            <a:endParaRPr lang="en-US" sz="1600" dirty="0">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2FF458B4-34D6-41B6-AE2E-F6D737DAA07E}"/>
              </a:ext>
            </a:extLst>
          </p:cNvPr>
          <p:cNvSpPr/>
          <p:nvPr/>
        </p:nvSpPr>
        <p:spPr>
          <a:xfrm>
            <a:off x="393700" y="1517650"/>
            <a:ext cx="4972050" cy="360343"/>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b="1" dirty="0">
                <a:solidFill>
                  <a:schemeClr val="tx1"/>
                </a:solidFill>
                <a:latin typeface="Calibri Light" panose="020F0302020204030204" pitchFamily="34" charset="0"/>
                <a:cs typeface="Calibri Light" panose="020F0302020204030204" pitchFamily="34" charset="0"/>
              </a:rPr>
              <a:t>Ongoing Trends</a:t>
            </a:r>
          </a:p>
        </p:txBody>
      </p:sp>
      <p:sp>
        <p:nvSpPr>
          <p:cNvPr id="6" name="Rectangle 5">
            <a:extLst>
              <a:ext uri="{FF2B5EF4-FFF2-40B4-BE49-F238E27FC236}">
                <a16:creationId xmlns:a16="http://schemas.microsoft.com/office/drawing/2014/main" id="{FA0D474A-5825-4EB0-BCD6-D7F40569D0DE}"/>
              </a:ext>
            </a:extLst>
          </p:cNvPr>
          <p:cNvSpPr/>
          <p:nvPr/>
        </p:nvSpPr>
        <p:spPr>
          <a:xfrm>
            <a:off x="6567561" y="1517650"/>
            <a:ext cx="4972050" cy="360343"/>
          </a:xfrm>
          <a:prstGeom prst="rect">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b="1" dirty="0">
                <a:solidFill>
                  <a:schemeClr val="tx1"/>
                </a:solidFill>
                <a:latin typeface="Calibri Light" panose="020F0302020204030204" pitchFamily="34" charset="0"/>
                <a:cs typeface="Calibri Light" panose="020F0302020204030204" pitchFamily="34" charset="0"/>
              </a:rPr>
              <a:t>Go-to-Market Considerations</a:t>
            </a:r>
          </a:p>
        </p:txBody>
      </p:sp>
    </p:spTree>
    <p:extLst>
      <p:ext uri="{BB962C8B-B14F-4D97-AF65-F5344CB8AC3E}">
        <p14:creationId xmlns:p14="http://schemas.microsoft.com/office/powerpoint/2010/main" val="3594530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8249322A-8092-FA42-9887-E634F69C9AD1}"/>
              </a:ext>
            </a:extLst>
          </p:cNvPr>
          <p:cNvSpPr/>
          <p:nvPr/>
        </p:nvSpPr>
        <p:spPr>
          <a:xfrm rot="16200000">
            <a:off x="7000428" y="1681921"/>
            <a:ext cx="6877955" cy="3505193"/>
          </a:xfrm>
          <a:prstGeom prst="rect">
            <a:avLst/>
          </a:prstGeom>
          <a:solidFill>
            <a:schemeClr val="bg1"/>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C3C3C"/>
              </a:solidFill>
              <a:effectLst/>
              <a:uLnTx/>
              <a:uFillTx/>
              <a:latin typeface="Calibri Light" panose="020F0302020204030204" pitchFamily="34" charset="0"/>
              <a:ea typeface="Lato Light" panose="020F0502020204030203" pitchFamily="34" charset="0"/>
              <a:cs typeface="Calibri Light" panose="020F0302020204030204" pitchFamily="34" charset="0"/>
            </a:endParaRPr>
          </a:p>
        </p:txBody>
      </p:sp>
      <p:sp>
        <p:nvSpPr>
          <p:cNvPr id="49" name="Rectangle 48">
            <a:extLst>
              <a:ext uri="{FF2B5EF4-FFF2-40B4-BE49-F238E27FC236}">
                <a16:creationId xmlns:a16="http://schemas.microsoft.com/office/drawing/2014/main" id="{E364C9D2-D005-1444-AB96-324541C1D501}"/>
              </a:ext>
            </a:extLst>
          </p:cNvPr>
          <p:cNvSpPr/>
          <p:nvPr/>
        </p:nvSpPr>
        <p:spPr>
          <a:xfrm>
            <a:off x="353056" y="1565923"/>
            <a:ext cx="8252630" cy="584775"/>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95000"/>
                  </a:srgbClr>
                </a:solidFill>
                <a:effectLst/>
                <a:uLnTx/>
                <a:uFillTx/>
                <a:latin typeface="Calibri Light" panose="020F0302020204030204" pitchFamily="34" charset="0"/>
                <a:ea typeface="+mn-ea"/>
                <a:cs typeface="Calibri Light" panose="020F0302020204030204" pitchFamily="34" charset="0"/>
              </a:rPr>
              <a:t>Based on 25+ years of experience, made actionable with industry-specific best practices and benchmarks, we connect always-on strategy with agile execution to future-proof  your success.</a:t>
            </a:r>
          </a:p>
        </p:txBody>
      </p:sp>
      <p:sp>
        <p:nvSpPr>
          <p:cNvPr id="44" name="Text Placeholder 7">
            <a:extLst>
              <a:ext uri="{FF2B5EF4-FFF2-40B4-BE49-F238E27FC236}">
                <a16:creationId xmlns:a16="http://schemas.microsoft.com/office/drawing/2014/main" id="{60FD5847-A93F-C142-A466-5ADC4723E3A4}"/>
              </a:ext>
            </a:extLst>
          </p:cNvPr>
          <p:cNvSpPr txBox="1">
            <a:spLocks/>
          </p:cNvSpPr>
          <p:nvPr/>
        </p:nvSpPr>
        <p:spPr>
          <a:xfrm>
            <a:off x="416468" y="906519"/>
            <a:ext cx="6733398" cy="564353"/>
          </a:xfrm>
          <a:prstGeom prst="rect">
            <a:avLst/>
          </a:prstGeom>
        </p:spPr>
        <p:txBody>
          <a:bodyPr vert="horz" lIns="0" tIns="0" rIns="0" bIns="0" anchor="ctr" anchorCtr="0"/>
          <a:lstStyle>
            <a:lvl1pPr marL="0" marR="0" indent="0" algn="l" defTabSz="457200" rtl="0" eaLnBrk="1" fontAlgn="auto" latinLnBrk="0" hangingPunct="1">
              <a:lnSpc>
                <a:spcPts val="3600"/>
              </a:lnSpc>
              <a:spcBef>
                <a:spcPts val="600"/>
              </a:spcBef>
              <a:spcAft>
                <a:spcPts val="0"/>
              </a:spcAft>
              <a:buClrTx/>
              <a:buSzTx/>
              <a:buFont typeface="Arial"/>
              <a:buNone/>
              <a:tabLst/>
              <a:defRPr sz="4800" b="1" i="0" kern="1200" cap="none" spc="200" baseline="0">
                <a:solidFill>
                  <a:schemeClr val="bg1"/>
                </a:solidFill>
                <a:latin typeface="ARS Maquette" charset="0"/>
                <a:ea typeface="ARS Maquette" charset="0"/>
                <a:cs typeface="ARS Maquette"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3300"/>
              </a:lnSpc>
              <a:spcBef>
                <a:spcPts val="600"/>
              </a:spcBef>
              <a:spcAft>
                <a:spcPts val="0"/>
              </a:spcAft>
              <a:buClrTx/>
              <a:buSzTx/>
              <a:buFont typeface="Arial"/>
              <a:buNone/>
              <a:tabLst/>
              <a:defRPr/>
            </a:pPr>
            <a:r>
              <a:rPr kumimoji="0" lang="en-US" sz="3600" b="0" i="0" u="none" strike="noStrike" kern="1200" cap="none" spc="-150" normalizeH="0" baseline="0" noProof="0">
                <a:ln>
                  <a:noFill/>
                </a:ln>
                <a:solidFill>
                  <a:srgbClr val="F78D1E"/>
                </a:solidFill>
                <a:effectLst/>
                <a:uLnTx/>
                <a:uFillTx/>
                <a:latin typeface="Calibri Light"/>
                <a:cs typeface="Calibri Light"/>
              </a:rPr>
              <a:t>Your Partner in Market Research</a:t>
            </a:r>
            <a:endParaRPr kumimoji="0" lang="en-US" sz="3600" b="0" i="0" u="none" strike="noStrike" kern="1200" cap="none" spc="-150" normalizeH="0" baseline="0" noProof="0">
              <a:ln>
                <a:noFill/>
              </a:ln>
              <a:solidFill>
                <a:srgbClr val="F78D1E"/>
              </a:solidFill>
              <a:effectLst/>
              <a:uLnTx/>
              <a:uFillTx/>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376B2C62-2861-8045-8DD5-AB351C778D41}"/>
              </a:ext>
            </a:extLst>
          </p:cNvPr>
          <p:cNvSpPr/>
          <p:nvPr/>
        </p:nvSpPr>
        <p:spPr>
          <a:xfrm>
            <a:off x="2218324" y="2948876"/>
            <a:ext cx="4188137" cy="4660131"/>
          </a:xfrm>
          <a:prstGeom prst="rect">
            <a:avLst/>
          </a:prstGeom>
        </p:spPr>
        <p:txBody>
          <a:bodyPr wrap="square">
            <a:prstTxWarp prst="textArchUp">
              <a:avLst/>
            </a:prstTxWarp>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MULTICHANNEL GO-TO-MARKET</a:t>
            </a:r>
            <a:br>
              <a:rPr kumimoji="0" lang="en-US" sz="20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br>
            <a:r>
              <a:rPr kumimoji="0" lang="en-US" sz="24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 STRATEGY </a:t>
            </a:r>
            <a:endParaRPr kumimoji="0" lang="en-US" sz="20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endParaRPr>
          </a:p>
        </p:txBody>
      </p:sp>
      <p:grpSp>
        <p:nvGrpSpPr>
          <p:cNvPr id="50" name="Group 49">
            <a:extLst>
              <a:ext uri="{FF2B5EF4-FFF2-40B4-BE49-F238E27FC236}">
                <a16:creationId xmlns:a16="http://schemas.microsoft.com/office/drawing/2014/main" id="{B44986BC-6B47-354B-B25E-D0F00A27ECAA}"/>
              </a:ext>
            </a:extLst>
          </p:cNvPr>
          <p:cNvGrpSpPr/>
          <p:nvPr/>
        </p:nvGrpSpPr>
        <p:grpSpPr>
          <a:xfrm>
            <a:off x="223651" y="3098141"/>
            <a:ext cx="7959522" cy="3219635"/>
            <a:chOff x="865737" y="2204150"/>
            <a:chExt cx="9634852" cy="3897308"/>
          </a:xfrm>
        </p:grpSpPr>
        <p:pic>
          <p:nvPicPr>
            <p:cNvPr id="51" name="Picture 50">
              <a:extLst>
                <a:ext uri="{FF2B5EF4-FFF2-40B4-BE49-F238E27FC236}">
                  <a16:creationId xmlns:a16="http://schemas.microsoft.com/office/drawing/2014/main" id="{772B117A-60F4-6542-8FE4-33F0DFD9D364}"/>
                </a:ext>
              </a:extLst>
            </p:cNvPr>
            <p:cNvPicPr>
              <a:picLocks/>
            </p:cNvPicPr>
            <p:nvPr/>
          </p:nvPicPr>
          <p:blipFill>
            <a:blip r:embed="rId2">
              <a:duotone>
                <a:schemeClr val="accent2">
                  <a:shade val="45000"/>
                  <a:satMod val="135000"/>
                </a:schemeClr>
                <a:prstClr val="white"/>
              </a:duotone>
            </a:blip>
            <a:stretch>
              <a:fillRect/>
            </a:stretch>
          </p:blipFill>
          <p:spPr>
            <a:xfrm>
              <a:off x="1210034" y="2295593"/>
              <a:ext cx="2955537" cy="2256255"/>
            </a:xfrm>
            <a:prstGeom prst="rect">
              <a:avLst/>
            </a:prstGeom>
          </p:spPr>
        </p:pic>
        <p:sp>
          <p:nvSpPr>
            <p:cNvPr id="52" name="TextBox 51">
              <a:extLst>
                <a:ext uri="{FF2B5EF4-FFF2-40B4-BE49-F238E27FC236}">
                  <a16:creationId xmlns:a16="http://schemas.microsoft.com/office/drawing/2014/main" id="{E42D7626-1DE8-E547-B800-7E86729B44F9}"/>
                </a:ext>
              </a:extLst>
            </p:cNvPr>
            <p:cNvSpPr txBox="1"/>
            <p:nvPr/>
          </p:nvSpPr>
          <p:spPr>
            <a:xfrm>
              <a:off x="865737" y="4643039"/>
              <a:ext cx="2955535" cy="1385196"/>
            </a:xfrm>
            <a:prstGeom prst="rect">
              <a:avLst/>
            </a:prstGeom>
            <a:noFill/>
          </p:spPr>
          <p:txBody>
            <a:bodyPr wrap="square" lIns="60960" rIns="60960" rtlCol="0">
              <a:no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Capture timely and actionable customer, competitor, and partner insights to drive change</a:t>
              </a: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endParaRPr>
            </a:p>
          </p:txBody>
        </p:sp>
        <p:sp>
          <p:nvSpPr>
            <p:cNvPr id="53" name="TextBox 52">
              <a:extLst>
                <a:ext uri="{FF2B5EF4-FFF2-40B4-BE49-F238E27FC236}">
                  <a16:creationId xmlns:a16="http://schemas.microsoft.com/office/drawing/2014/main" id="{694F97E2-4125-C548-9F2B-58708A669E0F}"/>
                </a:ext>
              </a:extLst>
            </p:cNvPr>
            <p:cNvSpPr txBox="1"/>
            <p:nvPr/>
          </p:nvSpPr>
          <p:spPr>
            <a:xfrm>
              <a:off x="4214943" y="4716262"/>
              <a:ext cx="3057855" cy="1385196"/>
            </a:xfrm>
            <a:prstGeom prst="rect">
              <a:avLst/>
            </a:prstGeom>
            <a:noFill/>
          </p:spPr>
          <p:txBody>
            <a:bodyPr wrap="square" lIns="60960" rIns="60960" rtlCol="0">
              <a:no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Harness internal and external signals to optimize decisions across the buyer journey</a:t>
              </a:r>
            </a:p>
          </p:txBody>
        </p:sp>
        <p:sp>
          <p:nvSpPr>
            <p:cNvPr id="60" name="TextBox 59">
              <a:extLst>
                <a:ext uri="{FF2B5EF4-FFF2-40B4-BE49-F238E27FC236}">
                  <a16:creationId xmlns:a16="http://schemas.microsoft.com/office/drawing/2014/main" id="{1F70782D-1818-5F42-9F85-051E971BEB61}"/>
                </a:ext>
              </a:extLst>
            </p:cNvPr>
            <p:cNvSpPr txBox="1"/>
            <p:nvPr/>
          </p:nvSpPr>
          <p:spPr>
            <a:xfrm>
              <a:off x="7835167" y="4670500"/>
              <a:ext cx="2585813" cy="1385197"/>
            </a:xfrm>
            <a:prstGeom prst="rect">
              <a:avLst/>
            </a:prstGeom>
            <a:noFill/>
          </p:spPr>
          <p:txBody>
            <a:bodyPr wrap="square" lIns="60960" rIns="60960" rtlCol="0">
              <a:no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Enable sales and marketing with the right content for every buyer at every stage</a:t>
              </a:r>
            </a:p>
          </p:txBody>
        </p:sp>
        <p:grpSp>
          <p:nvGrpSpPr>
            <p:cNvPr id="64" name="Group 63">
              <a:extLst>
                <a:ext uri="{FF2B5EF4-FFF2-40B4-BE49-F238E27FC236}">
                  <a16:creationId xmlns:a16="http://schemas.microsoft.com/office/drawing/2014/main" id="{3F1EEFCD-DA0E-E541-972E-8574C8D8B65A}"/>
                </a:ext>
              </a:extLst>
            </p:cNvPr>
            <p:cNvGrpSpPr/>
            <p:nvPr/>
          </p:nvGrpSpPr>
          <p:grpSpPr>
            <a:xfrm>
              <a:off x="4118137" y="2295593"/>
              <a:ext cx="3398868" cy="2266812"/>
              <a:chOff x="6689965" y="3463713"/>
              <a:chExt cx="1951291" cy="1402637"/>
            </a:xfrm>
          </p:grpSpPr>
          <p:pic>
            <p:nvPicPr>
              <p:cNvPr id="80" name="Picture 79">
                <a:extLst>
                  <a:ext uri="{FF2B5EF4-FFF2-40B4-BE49-F238E27FC236}">
                    <a16:creationId xmlns:a16="http://schemas.microsoft.com/office/drawing/2014/main" id="{86B4BBF1-5717-2848-B591-343CF4892717}"/>
                  </a:ext>
                </a:extLst>
              </p:cNvPr>
              <p:cNvPicPr>
                <a:picLocks noChangeAspect="1"/>
              </p:cNvPicPr>
              <p:nvPr/>
            </p:nvPicPr>
            <p:blipFill rotWithShape="1">
              <a:blip r:embed="rId3">
                <a:duotone>
                  <a:schemeClr val="accent2">
                    <a:shade val="45000"/>
                    <a:satMod val="135000"/>
                  </a:schemeClr>
                  <a:prstClr val="white"/>
                </a:duotone>
              </a:blip>
              <a:srcRect l="40791"/>
              <a:stretch/>
            </p:blipFill>
            <p:spPr>
              <a:xfrm>
                <a:off x="7644986" y="3470245"/>
                <a:ext cx="996270" cy="1396105"/>
              </a:xfrm>
              <a:prstGeom prst="rect">
                <a:avLst/>
              </a:prstGeom>
            </p:spPr>
          </p:pic>
          <p:pic>
            <p:nvPicPr>
              <p:cNvPr id="81" name="Picture 80">
                <a:extLst>
                  <a:ext uri="{FF2B5EF4-FFF2-40B4-BE49-F238E27FC236}">
                    <a16:creationId xmlns:a16="http://schemas.microsoft.com/office/drawing/2014/main" id="{83E76856-BE03-2A4D-8700-632828CF9D3D}"/>
                  </a:ext>
                </a:extLst>
              </p:cNvPr>
              <p:cNvPicPr>
                <a:picLocks noChangeAspect="1"/>
              </p:cNvPicPr>
              <p:nvPr/>
            </p:nvPicPr>
            <p:blipFill rotWithShape="1">
              <a:blip r:embed="rId3">
                <a:duotone>
                  <a:schemeClr val="accent2">
                    <a:shade val="45000"/>
                    <a:satMod val="135000"/>
                  </a:schemeClr>
                  <a:prstClr val="white"/>
                </a:duotone>
              </a:blip>
              <a:srcRect l="40791"/>
              <a:stretch/>
            </p:blipFill>
            <p:spPr>
              <a:xfrm rot="10800000">
                <a:off x="6689965" y="3463713"/>
                <a:ext cx="996269" cy="1396105"/>
              </a:xfrm>
              <a:prstGeom prst="rect">
                <a:avLst/>
              </a:prstGeom>
            </p:spPr>
          </p:pic>
        </p:grpSp>
        <p:pic>
          <p:nvPicPr>
            <p:cNvPr id="65" name="Picture 64">
              <a:extLst>
                <a:ext uri="{FF2B5EF4-FFF2-40B4-BE49-F238E27FC236}">
                  <a16:creationId xmlns:a16="http://schemas.microsoft.com/office/drawing/2014/main" id="{BDEA375D-BFF4-2E47-8106-D3A0A9515795}"/>
                </a:ext>
              </a:extLst>
            </p:cNvPr>
            <p:cNvPicPr>
              <a:picLocks/>
            </p:cNvPicPr>
            <p:nvPr/>
          </p:nvPicPr>
          <p:blipFill>
            <a:blip r:embed="rId2">
              <a:duotone>
                <a:schemeClr val="accent2">
                  <a:shade val="45000"/>
                  <a:satMod val="135000"/>
                </a:schemeClr>
                <a:prstClr val="white"/>
              </a:duotone>
            </a:blip>
            <a:stretch>
              <a:fillRect/>
            </a:stretch>
          </p:blipFill>
          <p:spPr>
            <a:xfrm flipH="1">
              <a:off x="7468982" y="2300872"/>
              <a:ext cx="2955537" cy="2256255"/>
            </a:xfrm>
            <a:prstGeom prst="rect">
              <a:avLst/>
            </a:prstGeom>
          </p:spPr>
        </p:pic>
        <p:sp>
          <p:nvSpPr>
            <p:cNvPr id="66" name="Oval 65">
              <a:extLst>
                <a:ext uri="{FF2B5EF4-FFF2-40B4-BE49-F238E27FC236}">
                  <a16:creationId xmlns:a16="http://schemas.microsoft.com/office/drawing/2014/main" id="{ECA3538C-4A8D-824F-BB41-3CD223C3C5F9}"/>
                </a:ext>
              </a:extLst>
            </p:cNvPr>
            <p:cNvSpPr/>
            <p:nvPr/>
          </p:nvSpPr>
          <p:spPr>
            <a:xfrm>
              <a:off x="1707186" y="2662307"/>
              <a:ext cx="1477769" cy="1477769"/>
            </a:xfrm>
            <a:prstGeom prst="ellipse">
              <a:avLst/>
            </a:prstGeom>
            <a:solidFill>
              <a:schemeClr val="bg2"/>
            </a:solidFill>
            <a:ln w="19050">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67" name="Oval 66">
              <a:extLst>
                <a:ext uri="{FF2B5EF4-FFF2-40B4-BE49-F238E27FC236}">
                  <a16:creationId xmlns:a16="http://schemas.microsoft.com/office/drawing/2014/main" id="{B8C69230-E2FD-C742-AA9B-CA6A2DDF04A1}"/>
                </a:ext>
              </a:extLst>
            </p:cNvPr>
            <p:cNvSpPr/>
            <p:nvPr/>
          </p:nvSpPr>
          <p:spPr>
            <a:xfrm>
              <a:off x="5089498" y="2661293"/>
              <a:ext cx="1477769" cy="1477769"/>
            </a:xfrm>
            <a:prstGeom prst="ellipse">
              <a:avLst/>
            </a:prstGeom>
            <a:solidFill>
              <a:schemeClr val="tx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68" name="Oval 67">
              <a:extLst>
                <a:ext uri="{FF2B5EF4-FFF2-40B4-BE49-F238E27FC236}">
                  <a16:creationId xmlns:a16="http://schemas.microsoft.com/office/drawing/2014/main" id="{AA7F45D7-9045-4D44-AFC9-B87FC4A1E432}"/>
                </a:ext>
              </a:extLst>
            </p:cNvPr>
            <p:cNvSpPr/>
            <p:nvPr/>
          </p:nvSpPr>
          <p:spPr>
            <a:xfrm>
              <a:off x="8457738" y="2661293"/>
              <a:ext cx="1477769" cy="1477769"/>
            </a:xfrm>
            <a:prstGeom prst="ellipse">
              <a:avLst/>
            </a:prstGeom>
            <a:solidFill>
              <a:schemeClr val="tx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69" name="Isosceles Triangle 13">
              <a:extLst>
                <a:ext uri="{FF2B5EF4-FFF2-40B4-BE49-F238E27FC236}">
                  <a16:creationId xmlns:a16="http://schemas.microsoft.com/office/drawing/2014/main" id="{2ED902AD-A334-CE4C-B38A-E3D46DD42BF1}"/>
                </a:ext>
              </a:extLst>
            </p:cNvPr>
            <p:cNvSpPr/>
            <p:nvPr/>
          </p:nvSpPr>
          <p:spPr>
            <a:xfrm rot="3005366">
              <a:off x="3572168" y="3747308"/>
              <a:ext cx="216345" cy="186502"/>
            </a:xfrm>
            <a:prstGeom prst="triangle">
              <a:avLst/>
            </a:prstGeom>
            <a:solidFill>
              <a:schemeClr val="bg2">
                <a:lumMod val="60000"/>
                <a:lumOff val="4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70" name="Isosceles Triangle 36">
              <a:extLst>
                <a:ext uri="{FF2B5EF4-FFF2-40B4-BE49-F238E27FC236}">
                  <a16:creationId xmlns:a16="http://schemas.microsoft.com/office/drawing/2014/main" id="{DE463BFE-B513-BF49-9EF2-F50C23F7A7AA}"/>
                </a:ext>
              </a:extLst>
            </p:cNvPr>
            <p:cNvSpPr/>
            <p:nvPr/>
          </p:nvSpPr>
          <p:spPr>
            <a:xfrm rot="18900000">
              <a:off x="3524626" y="2878274"/>
              <a:ext cx="216345" cy="186502"/>
            </a:xfrm>
            <a:prstGeom prst="triangle">
              <a:avLst/>
            </a:prstGeom>
            <a:solidFill>
              <a:schemeClr val="bg2">
                <a:lumMod val="60000"/>
                <a:lumOff val="4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71" name="Isosceles Triangle 37">
              <a:extLst>
                <a:ext uri="{FF2B5EF4-FFF2-40B4-BE49-F238E27FC236}">
                  <a16:creationId xmlns:a16="http://schemas.microsoft.com/office/drawing/2014/main" id="{7862CC19-20DC-3C4D-B02F-17C5DD792490}"/>
                </a:ext>
              </a:extLst>
            </p:cNvPr>
            <p:cNvSpPr/>
            <p:nvPr/>
          </p:nvSpPr>
          <p:spPr>
            <a:xfrm rot="10800000">
              <a:off x="1122562" y="3398442"/>
              <a:ext cx="216345" cy="186502"/>
            </a:xfrm>
            <a:prstGeom prst="triangle">
              <a:avLst/>
            </a:prstGeom>
            <a:solidFill>
              <a:schemeClr val="bg2">
                <a:lumMod val="60000"/>
                <a:lumOff val="4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72" name="Isosceles Triangle 38">
              <a:extLst>
                <a:ext uri="{FF2B5EF4-FFF2-40B4-BE49-F238E27FC236}">
                  <a16:creationId xmlns:a16="http://schemas.microsoft.com/office/drawing/2014/main" id="{E57B5D8C-3136-F746-BFBF-891ED828D03A}"/>
                </a:ext>
              </a:extLst>
            </p:cNvPr>
            <p:cNvSpPr/>
            <p:nvPr/>
          </p:nvSpPr>
          <p:spPr>
            <a:xfrm>
              <a:off x="10284244" y="3383514"/>
              <a:ext cx="216345" cy="186502"/>
            </a:xfrm>
            <a:prstGeom prst="triangle">
              <a:avLst/>
            </a:prstGeom>
            <a:solidFill>
              <a:schemeClr val="bg2">
                <a:lumMod val="60000"/>
                <a:lumOff val="4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73" name="Isosceles Triangle 39">
              <a:extLst>
                <a:ext uri="{FF2B5EF4-FFF2-40B4-BE49-F238E27FC236}">
                  <a16:creationId xmlns:a16="http://schemas.microsoft.com/office/drawing/2014/main" id="{7CD9B066-47B4-D645-9973-B434A27BE528}"/>
                </a:ext>
              </a:extLst>
            </p:cNvPr>
            <p:cNvSpPr/>
            <p:nvPr/>
          </p:nvSpPr>
          <p:spPr>
            <a:xfrm rot="13500000">
              <a:off x="7748634" y="2986132"/>
              <a:ext cx="216345" cy="186502"/>
            </a:xfrm>
            <a:prstGeom prst="triangle">
              <a:avLst/>
            </a:prstGeom>
            <a:solidFill>
              <a:schemeClr val="bg2">
                <a:lumMod val="60000"/>
                <a:lumOff val="4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74" name="Isosceles Triangle 40">
              <a:extLst>
                <a:ext uri="{FF2B5EF4-FFF2-40B4-BE49-F238E27FC236}">
                  <a16:creationId xmlns:a16="http://schemas.microsoft.com/office/drawing/2014/main" id="{6F0B12FA-8AA7-B340-B776-B1375D463B54}"/>
                </a:ext>
              </a:extLst>
            </p:cNvPr>
            <p:cNvSpPr/>
            <p:nvPr/>
          </p:nvSpPr>
          <p:spPr>
            <a:xfrm rot="8100000">
              <a:off x="7827875" y="3747308"/>
              <a:ext cx="216345" cy="186502"/>
            </a:xfrm>
            <a:prstGeom prst="triangle">
              <a:avLst/>
            </a:prstGeom>
            <a:solidFill>
              <a:schemeClr val="bg2">
                <a:lumMod val="60000"/>
                <a:lumOff val="4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75" name="Isosceles Triangle 41">
              <a:extLst>
                <a:ext uri="{FF2B5EF4-FFF2-40B4-BE49-F238E27FC236}">
                  <a16:creationId xmlns:a16="http://schemas.microsoft.com/office/drawing/2014/main" id="{BB53D974-00F4-0E4C-BE4B-7D88363DE160}"/>
                </a:ext>
              </a:extLst>
            </p:cNvPr>
            <p:cNvSpPr/>
            <p:nvPr/>
          </p:nvSpPr>
          <p:spPr>
            <a:xfrm rot="5400000">
              <a:off x="5761849" y="2219072"/>
              <a:ext cx="216345" cy="186502"/>
            </a:xfrm>
            <a:prstGeom prst="triangle">
              <a:avLst/>
            </a:prstGeom>
            <a:solidFill>
              <a:schemeClr val="bg2">
                <a:lumMod val="60000"/>
                <a:lumOff val="4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76" name="Isosceles Triangle 42">
              <a:extLst>
                <a:ext uri="{FF2B5EF4-FFF2-40B4-BE49-F238E27FC236}">
                  <a16:creationId xmlns:a16="http://schemas.microsoft.com/office/drawing/2014/main" id="{2EE2C371-7216-DD48-AFB3-21EC51A31BB9}"/>
                </a:ext>
              </a:extLst>
            </p:cNvPr>
            <p:cNvSpPr/>
            <p:nvPr/>
          </p:nvSpPr>
          <p:spPr>
            <a:xfrm rot="16200000">
              <a:off x="5728537" y="4427212"/>
              <a:ext cx="216345" cy="186502"/>
            </a:xfrm>
            <a:prstGeom prst="triangle">
              <a:avLst/>
            </a:prstGeom>
            <a:solidFill>
              <a:schemeClr val="bg2">
                <a:lumMod val="60000"/>
                <a:lumOff val="40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sp>
          <p:nvSpPr>
            <p:cNvPr id="77" name="Rectangle 76">
              <a:extLst>
                <a:ext uri="{FF2B5EF4-FFF2-40B4-BE49-F238E27FC236}">
                  <a16:creationId xmlns:a16="http://schemas.microsoft.com/office/drawing/2014/main" id="{8C329D40-2398-C946-8403-EE40DE63888C}"/>
                </a:ext>
              </a:extLst>
            </p:cNvPr>
            <p:cNvSpPr/>
            <p:nvPr/>
          </p:nvSpPr>
          <p:spPr>
            <a:xfrm>
              <a:off x="1261060" y="3048212"/>
              <a:ext cx="2349181" cy="670604"/>
            </a:xfrm>
            <a:prstGeom prst="rect">
              <a:avLst/>
            </a:prstGeom>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MARKET</a:t>
              </a:r>
              <a:b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br>
              <a:r>
                <a:rPr kumimoji="0" lang="en-US" sz="15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INTELLIGENCE</a:t>
              </a:r>
            </a:p>
          </p:txBody>
        </p:sp>
        <p:sp>
          <p:nvSpPr>
            <p:cNvPr id="78" name="Rectangle 77">
              <a:extLst>
                <a:ext uri="{FF2B5EF4-FFF2-40B4-BE49-F238E27FC236}">
                  <a16:creationId xmlns:a16="http://schemas.microsoft.com/office/drawing/2014/main" id="{C6D31838-FEA4-DD46-8306-090C2F8F505C}"/>
                </a:ext>
              </a:extLst>
            </p:cNvPr>
            <p:cNvSpPr/>
            <p:nvPr/>
          </p:nvSpPr>
          <p:spPr>
            <a:xfrm>
              <a:off x="4894977" y="3059631"/>
              <a:ext cx="1811105" cy="670604"/>
            </a:xfrm>
            <a:prstGeom prst="rect">
              <a:avLst/>
            </a:prstGeom>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CUSTOMER</a:t>
              </a:r>
              <a:br>
                <a:rPr kumimoji="0" lang="en-US" sz="20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br>
              <a:r>
                <a:rPr kumimoji="0" lang="en-US" sz="16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ANALYTICS</a:t>
              </a:r>
              <a:endParaRPr kumimoji="0" lang="en-US" sz="2000" b="0" i="0" u="none" strike="noStrike" kern="1200" cap="none" spc="0" normalizeH="0" baseline="0" noProof="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endParaRPr>
            </a:p>
          </p:txBody>
        </p:sp>
        <p:sp>
          <p:nvSpPr>
            <p:cNvPr id="79" name="Rectangle 78">
              <a:extLst>
                <a:ext uri="{FF2B5EF4-FFF2-40B4-BE49-F238E27FC236}">
                  <a16:creationId xmlns:a16="http://schemas.microsoft.com/office/drawing/2014/main" id="{3D17EAC9-3FEA-A540-9942-22C75A034CA9}"/>
                </a:ext>
              </a:extLst>
            </p:cNvPr>
            <p:cNvSpPr/>
            <p:nvPr/>
          </p:nvSpPr>
          <p:spPr>
            <a:xfrm>
              <a:off x="8106715" y="3010929"/>
              <a:ext cx="2182074" cy="894139"/>
            </a:xfrm>
            <a:prstGeom prst="rect">
              <a:avLst/>
            </a:prstGeom>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MARKETING</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&amp; SALES </a:t>
              </a:r>
              <a:br>
                <a:rPr kumimoji="0" lang="en-US" sz="1100" b="0" i="0" u="none" strike="noStrike" kern="1200" cap="none" spc="0" normalizeH="0" baseline="0" noProof="0" dirty="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br>
              <a:r>
                <a:rPr kumimoji="0" lang="en-US" sz="1400" b="0" i="0" u="none" strike="noStrike" kern="1200" cap="none" spc="0" normalizeH="0" baseline="0" noProof="0" dirty="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rPr>
                <a:t>ENABLEMENT</a:t>
              </a:r>
              <a:endParaRPr kumimoji="0" lang="en-US" sz="1600" b="0" i="0" u="none" strike="noStrike" kern="1200" cap="none" spc="0" normalizeH="0" baseline="0" noProof="0" dirty="0">
                <a:ln>
                  <a:noFill/>
                </a:ln>
                <a:solidFill>
                  <a:srgbClr val="FFFFFF"/>
                </a:solidFill>
                <a:effectLst/>
                <a:uLnTx/>
                <a:uFillTx/>
                <a:latin typeface="Calibri Light" panose="020F0302020204030204" pitchFamily="34" charset="0"/>
                <a:ea typeface="Lato" panose="020F0502020204030203" pitchFamily="34" charset="0"/>
                <a:cs typeface="Calibri Light" panose="020F0302020204030204" pitchFamily="34" charset="0"/>
              </a:endParaRPr>
            </a:p>
          </p:txBody>
        </p:sp>
      </p:grpSp>
      <p:sp>
        <p:nvSpPr>
          <p:cNvPr id="83" name="TextBox 82">
            <a:extLst>
              <a:ext uri="{FF2B5EF4-FFF2-40B4-BE49-F238E27FC236}">
                <a16:creationId xmlns:a16="http://schemas.microsoft.com/office/drawing/2014/main" id="{E2473F5C-D5E1-214A-AEE5-1BE972A22893}"/>
              </a:ext>
            </a:extLst>
          </p:cNvPr>
          <p:cNvSpPr txBox="1"/>
          <p:nvPr/>
        </p:nvSpPr>
        <p:spPr>
          <a:xfrm>
            <a:off x="8738303" y="1020025"/>
            <a:ext cx="3204161" cy="1000595"/>
          </a:xfrm>
          <a:prstGeom prst="rect">
            <a:avLst/>
          </a:prstGeom>
          <a:noFill/>
        </p:spPr>
        <p:txBody>
          <a:bodyPr wrap="square" lIns="45720" rIns="45720" rtlCol="0">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13800" b="0" i="0" u="none" strike="noStrike" kern="1200" cap="none" spc="0" normalizeH="0" baseline="0" noProof="0">
                <a:ln>
                  <a:noFill/>
                </a:ln>
                <a:solidFill>
                  <a:srgbClr val="124E78"/>
                </a:solidFill>
                <a:effectLst/>
                <a:uLnTx/>
                <a:uFillTx/>
                <a:latin typeface="Calibri" panose="020F0502020204030204" pitchFamily="34" charset="0"/>
                <a:ea typeface="Lato Light" panose="020F0502020204030203" pitchFamily="34" charset="0"/>
                <a:cs typeface="Calibri" panose="020F0502020204030204" pitchFamily="34" charset="0"/>
              </a:rPr>
              <a:t>50</a:t>
            </a:r>
            <a:r>
              <a:rPr kumimoji="0" lang="en-US" sz="16600" b="0" i="0" u="none" strike="noStrike" kern="1200" cap="none" spc="0" normalizeH="0" baseline="0" noProof="0">
                <a:ln>
                  <a:noFill/>
                </a:ln>
                <a:solidFill>
                  <a:srgbClr val="124E78"/>
                </a:solidFill>
                <a:effectLst/>
                <a:uLnTx/>
                <a:uFillTx/>
                <a:latin typeface="Calibri" panose="020F0502020204030204" pitchFamily="34" charset="0"/>
                <a:ea typeface="Lato Light" panose="020F0502020204030203" pitchFamily="34" charset="0"/>
                <a:cs typeface="Calibri" panose="020F0502020204030204" pitchFamily="34" charset="0"/>
              </a:rPr>
              <a:t>  </a:t>
            </a:r>
          </a:p>
        </p:txBody>
      </p:sp>
      <p:sp>
        <p:nvSpPr>
          <p:cNvPr id="84" name="TextBox 83">
            <a:extLst>
              <a:ext uri="{FF2B5EF4-FFF2-40B4-BE49-F238E27FC236}">
                <a16:creationId xmlns:a16="http://schemas.microsoft.com/office/drawing/2014/main" id="{0DEA8A1E-F619-C34A-ACA7-AECF2DC1A5ED}"/>
              </a:ext>
            </a:extLst>
          </p:cNvPr>
          <p:cNvSpPr txBox="1"/>
          <p:nvPr/>
        </p:nvSpPr>
        <p:spPr>
          <a:xfrm>
            <a:off x="10722524" y="689172"/>
            <a:ext cx="1350597" cy="621389"/>
          </a:xfrm>
          <a:prstGeom prst="rect">
            <a:avLst/>
          </a:prstGeom>
          <a:noFill/>
        </p:spPr>
        <p:txBody>
          <a:bodyPr wrap="square" lIns="45720" rIns="45720" rtlCol="0">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5400" b="0" i="0" u="none" strike="noStrike" kern="1200" cap="none" spc="0" normalizeH="0" baseline="0" noProof="0">
                <a:ln>
                  <a:noFill/>
                </a:ln>
                <a:solidFill>
                  <a:srgbClr val="124E78"/>
                </a:solidFill>
                <a:effectLst/>
                <a:uLnTx/>
                <a:uFillTx/>
                <a:latin typeface="Calibri" panose="020F0502020204030204" pitchFamily="34" charset="0"/>
                <a:ea typeface="Lato Light" panose="020F0502020204030203" pitchFamily="34" charset="0"/>
                <a:cs typeface="Calibri" panose="020F0502020204030204" pitchFamily="34" charset="0"/>
              </a:rPr>
              <a:t>+</a:t>
            </a:r>
          </a:p>
        </p:txBody>
      </p:sp>
      <p:pic>
        <p:nvPicPr>
          <p:cNvPr id="85" name="Picture 2" descr="https://upload.wikimedia.org/wikipedia/commons/thumb/5/59/SAP_2011_logo.svg/2000px-SAP_2011_logo.svg.png">
            <a:extLst>
              <a:ext uri="{FF2B5EF4-FFF2-40B4-BE49-F238E27FC236}">
                <a16:creationId xmlns:a16="http://schemas.microsoft.com/office/drawing/2014/main" id="{7A00AAAD-AAF3-EA48-A8A3-60B45339FB42}"/>
              </a:ext>
            </a:extLst>
          </p:cNvPr>
          <p:cNvPicPr>
            <a:picLocks noChangeAspect="1" noChangeArrowheads="1"/>
          </p:cNvPicPr>
          <p:nvPr/>
        </p:nvPicPr>
        <p:blipFill>
          <a:blip r:embed="rId4" cstate="print">
            <a:grayscl/>
            <a:extLst>
              <a:ext uri="{28A0092B-C50C-407E-A947-70E740481C1C}">
                <a14:useLocalDpi xmlns:a14="http://schemas.microsoft.com/office/drawing/2010/main"/>
              </a:ext>
            </a:extLst>
          </a:blip>
          <a:srcRect/>
          <a:stretch>
            <a:fillRect/>
          </a:stretch>
        </p:blipFill>
        <p:spPr bwMode="auto">
          <a:xfrm>
            <a:off x="9168237" y="2581759"/>
            <a:ext cx="604517" cy="30851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https://upload.wikimedia.org/wikipedia/commons/thumb/9/96/Microsoft_logo_(2012).svg/2000px-Microsoft_logo_(2012).svg.png">
            <a:extLst>
              <a:ext uri="{FF2B5EF4-FFF2-40B4-BE49-F238E27FC236}">
                <a16:creationId xmlns:a16="http://schemas.microsoft.com/office/drawing/2014/main" id="{CE5B8F4E-42F9-9E4C-9059-BC6344B60AC1}"/>
              </a:ext>
            </a:extLst>
          </p:cNvPr>
          <p:cNvPicPr>
            <a:picLocks noChangeAspect="1" noChangeArrowheads="1"/>
          </p:cNvPicPr>
          <p:nvPr/>
        </p:nvPicPr>
        <p:blipFill>
          <a:blip r:embed="rId5" cstate="print">
            <a:grayscl/>
            <a:extLst>
              <a:ext uri="{28A0092B-C50C-407E-A947-70E740481C1C}">
                <a14:useLocalDpi xmlns:a14="http://schemas.microsoft.com/office/drawing/2010/main"/>
              </a:ext>
            </a:extLst>
          </a:blip>
          <a:srcRect/>
          <a:stretch>
            <a:fillRect/>
          </a:stretch>
        </p:blipFill>
        <p:spPr bwMode="auto">
          <a:xfrm>
            <a:off x="8908857" y="2120466"/>
            <a:ext cx="979938" cy="20776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https://upload.wikimedia.org/wikipedia/commons/thumb/2/29/HP_New_Logo_2D.svg/1024px-HP_New_Logo_2D.svg.png">
            <a:extLst>
              <a:ext uri="{FF2B5EF4-FFF2-40B4-BE49-F238E27FC236}">
                <a16:creationId xmlns:a16="http://schemas.microsoft.com/office/drawing/2014/main" id="{C227912A-3006-F14A-942E-E149FEE2C160}"/>
              </a:ext>
            </a:extLst>
          </p:cNvPr>
          <p:cNvPicPr>
            <a:picLocks noChangeAspect="1" noChangeArrowheads="1"/>
          </p:cNvPicPr>
          <p:nvPr/>
        </p:nvPicPr>
        <p:blipFill>
          <a:blip r:embed="rId6" cstate="print">
            <a:grayscl/>
            <a:extLst>
              <a:ext uri="{28A0092B-C50C-407E-A947-70E740481C1C}">
                <a14:useLocalDpi xmlns:a14="http://schemas.microsoft.com/office/drawing/2010/main"/>
              </a:ext>
            </a:extLst>
          </a:blip>
          <a:srcRect/>
          <a:stretch>
            <a:fillRect/>
          </a:stretch>
        </p:blipFill>
        <p:spPr bwMode="auto">
          <a:xfrm>
            <a:off x="10367302" y="2024083"/>
            <a:ext cx="400526" cy="40052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http://logok.org/wp-content/uploads/2014/06/IBM-logo-blue.png">
            <a:extLst>
              <a:ext uri="{FF2B5EF4-FFF2-40B4-BE49-F238E27FC236}">
                <a16:creationId xmlns:a16="http://schemas.microsoft.com/office/drawing/2014/main" id="{B55C5219-71D0-A44F-97B4-144CEAF71D8A}"/>
              </a:ext>
            </a:extLst>
          </p:cNvPr>
          <p:cNvPicPr>
            <a:picLocks noChangeAspect="1" noChangeArrowheads="1"/>
          </p:cNvPicPr>
          <p:nvPr/>
        </p:nvPicPr>
        <p:blipFill>
          <a:blip r:embed="rId7" cstate="print">
            <a:grayscl/>
            <a:extLst>
              <a:ext uri="{28A0092B-C50C-407E-A947-70E740481C1C}">
                <a14:useLocalDpi xmlns:a14="http://schemas.microsoft.com/office/drawing/2010/main"/>
              </a:ext>
            </a:extLst>
          </a:blip>
          <a:srcRect/>
          <a:stretch>
            <a:fillRect/>
          </a:stretch>
        </p:blipFill>
        <p:spPr bwMode="auto">
          <a:xfrm>
            <a:off x="11250650" y="6102265"/>
            <a:ext cx="739267" cy="40659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4" descr="https://upload.wikimedia.org/wikipedia/commons/thumb/2/22/Symantec_logo10.svg/2000px-Symantec_logo10.svg.png">
            <a:extLst>
              <a:ext uri="{FF2B5EF4-FFF2-40B4-BE49-F238E27FC236}">
                <a16:creationId xmlns:a16="http://schemas.microsoft.com/office/drawing/2014/main" id="{15ED2638-8424-6F44-ABB2-80044B6B96E1}"/>
              </a:ext>
            </a:extLst>
          </p:cNvPr>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036836" y="5558743"/>
            <a:ext cx="955633" cy="30291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6" descr="http://www.sage.com/~/media/group/files/media/backgrounders-and-media-kits/sage_logo_bright_green_rgb-(1).jpg?la=en">
            <a:extLst>
              <a:ext uri="{FF2B5EF4-FFF2-40B4-BE49-F238E27FC236}">
                <a16:creationId xmlns:a16="http://schemas.microsoft.com/office/drawing/2014/main" id="{66D76B6D-B805-D34C-BE4E-CCAEAFC1A17B}"/>
              </a:ext>
            </a:extLst>
          </p:cNvPr>
          <p:cNvPicPr>
            <a:picLocks noChangeAspect="1" noChangeArrowheads="1"/>
          </p:cNvPicPr>
          <p:nvPr/>
        </p:nvPicPr>
        <p:blipFill>
          <a:blip r:embed="rId10" cstate="print">
            <a:clrChange>
              <a:clrFrom>
                <a:srgbClr val="F7FFF6"/>
              </a:clrFrom>
              <a:clrTo>
                <a:srgbClr val="F7FFF6">
                  <a:alpha val="0"/>
                </a:srgbClr>
              </a:clrTo>
            </a:clrChange>
            <a:grayscl/>
            <a:extLst>
              <a:ext uri="{28A0092B-C50C-407E-A947-70E740481C1C}">
                <a14:useLocalDpi xmlns:a14="http://schemas.microsoft.com/office/drawing/2010/main"/>
              </a:ext>
            </a:extLst>
          </a:blip>
          <a:srcRect/>
          <a:stretch>
            <a:fillRect/>
          </a:stretch>
        </p:blipFill>
        <p:spPr bwMode="auto">
          <a:xfrm>
            <a:off x="10200909" y="4088442"/>
            <a:ext cx="651838" cy="28147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82E6A43A-59EF-B64F-B0E0-F2476A94BB23}"/>
              </a:ext>
            </a:extLst>
          </p:cNvPr>
          <p:cNvPicPr>
            <a:picLocks noChangeAspect="1"/>
          </p:cNvPicPr>
          <p:nvPr/>
        </p:nvPicPr>
        <p:blipFill>
          <a:blip r:embed="rId11"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9171171" y="5551799"/>
            <a:ext cx="476946" cy="316804"/>
          </a:xfrm>
          <a:prstGeom prst="rect">
            <a:avLst/>
          </a:prstGeom>
        </p:spPr>
      </p:pic>
      <p:pic>
        <p:nvPicPr>
          <p:cNvPr id="92" name="Picture 28" descr="https://www.seeklogo.net/wp-content/uploads/2015/11/hewlett-packard-enterprise-logo-vector-download.jpg">
            <a:extLst>
              <a:ext uri="{FF2B5EF4-FFF2-40B4-BE49-F238E27FC236}">
                <a16:creationId xmlns:a16="http://schemas.microsoft.com/office/drawing/2014/main" id="{03ACA87A-4B5A-0E42-8061-FE37A4006970}"/>
              </a:ext>
            </a:extLst>
          </p:cNvPr>
          <p:cNvPicPr>
            <a:picLocks noChangeAspect="1" noChangeArrowheads="1"/>
          </p:cNvPicPr>
          <p:nvPr/>
        </p:nvPicPr>
        <p:blipFill rotWithShape="1">
          <a:blip r:embed="rId12" cstate="print">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8940202" y="4028744"/>
            <a:ext cx="938885" cy="40087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2" descr="http://cdn-0.famouslogos.us/images/xerox-logo.jpg">
            <a:extLst>
              <a:ext uri="{FF2B5EF4-FFF2-40B4-BE49-F238E27FC236}">
                <a16:creationId xmlns:a16="http://schemas.microsoft.com/office/drawing/2014/main" id="{2288B072-3440-8E46-9F04-366B349AD6BB}"/>
              </a:ext>
            </a:extLst>
          </p:cNvPr>
          <p:cNvPicPr>
            <a:picLocks noChangeAspect="1" noChangeArrowheads="1"/>
          </p:cNvPicPr>
          <p:nvPr/>
        </p:nvPicPr>
        <p:blipFill rotWithShape="1">
          <a:blip r:embed="rId13" cstate="print">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8975719" y="4568035"/>
            <a:ext cx="867853" cy="23064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4" descr="https://upload.wikimedia.org/wikipedia/commons/thumb/3/31/Juniper_Networks_logo.svg/2000px-Juniper_Networks_logo.svg.png">
            <a:extLst>
              <a:ext uri="{FF2B5EF4-FFF2-40B4-BE49-F238E27FC236}">
                <a16:creationId xmlns:a16="http://schemas.microsoft.com/office/drawing/2014/main" id="{8B1B44A5-2774-8849-A099-ED8CF0A5DF2B}"/>
              </a:ext>
            </a:extLst>
          </p:cNvPr>
          <p:cNvPicPr>
            <a:picLocks noChangeAspect="1" noChangeArrowheads="1"/>
          </p:cNvPicPr>
          <p:nvPr/>
        </p:nvPicPr>
        <p:blipFill>
          <a:blip r:embed="rId14" cstate="print">
            <a:grayscl/>
            <a:extLst>
              <a:ext uri="{28A0092B-C50C-407E-A947-70E740481C1C}">
                <a14:useLocalDpi xmlns:a14="http://schemas.microsoft.com/office/drawing/2010/main"/>
              </a:ext>
            </a:extLst>
          </a:blip>
          <a:srcRect/>
          <a:stretch>
            <a:fillRect/>
          </a:stretch>
        </p:blipFill>
        <p:spPr bwMode="auto">
          <a:xfrm>
            <a:off x="11165421" y="5581106"/>
            <a:ext cx="853345" cy="25819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0" descr="https://upload.wikimedia.org/wikipedia/en/thumb/8/87/Netapp_logo.svg/890px-Netapp_logo.svg.png">
            <a:extLst>
              <a:ext uri="{FF2B5EF4-FFF2-40B4-BE49-F238E27FC236}">
                <a16:creationId xmlns:a16="http://schemas.microsoft.com/office/drawing/2014/main" id="{F9F0654B-3B90-804A-B6EA-1FD040D81462}"/>
              </a:ext>
            </a:extLst>
          </p:cNvPr>
          <p:cNvPicPr>
            <a:picLocks noChangeAspect="1" noChangeArrowheads="1"/>
          </p:cNvPicPr>
          <p:nvPr/>
        </p:nvPicPr>
        <p:blipFill>
          <a:blip r:embed="rId15" cstate="print">
            <a:grayscl/>
            <a:extLst>
              <a:ext uri="{28A0092B-C50C-407E-A947-70E740481C1C}">
                <a14:useLocalDpi xmlns:a14="http://schemas.microsoft.com/office/drawing/2010/main"/>
              </a:ext>
            </a:extLst>
          </a:blip>
          <a:srcRect/>
          <a:stretch>
            <a:fillRect/>
          </a:stretch>
        </p:blipFill>
        <p:spPr bwMode="auto">
          <a:xfrm>
            <a:off x="10380889" y="6109305"/>
            <a:ext cx="341635" cy="3925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65D8AB82-ACEF-EC4C-BCB4-616B0286B739}"/>
              </a:ext>
            </a:extLst>
          </p:cNvPr>
          <p:cNvPicPr>
            <a:picLocks noChangeAspect="1"/>
          </p:cNvPicPr>
          <p:nvPr/>
        </p:nvPicPr>
        <p:blipFill>
          <a:blip r:embed="rId16"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11165421" y="4600965"/>
            <a:ext cx="762123" cy="164784"/>
          </a:xfrm>
          <a:prstGeom prst="rect">
            <a:avLst/>
          </a:prstGeom>
        </p:spPr>
      </p:pic>
      <p:pic>
        <p:nvPicPr>
          <p:cNvPr id="97" name="Picture 2" descr="Image result for paypal logo">
            <a:extLst>
              <a:ext uri="{FF2B5EF4-FFF2-40B4-BE49-F238E27FC236}">
                <a16:creationId xmlns:a16="http://schemas.microsoft.com/office/drawing/2014/main" id="{FF356669-F0DE-BA45-9649-495BE3E48F58}"/>
              </a:ext>
            </a:extLst>
          </p:cNvPr>
          <p:cNvPicPr>
            <a:picLocks noChangeAspect="1" noChangeArrowheads="1"/>
          </p:cNvPicPr>
          <p:nvPr/>
        </p:nvPicPr>
        <p:blipFill>
          <a:blip r:embed="rId17" cstate="print">
            <a:grayscl/>
            <a:extLst>
              <a:ext uri="{BEBA8EAE-BF5A-486C-A8C5-ECC9F3942E4B}">
                <a14:imgProps xmlns:a14="http://schemas.microsoft.com/office/drawing/2010/main">
                  <a14:imgLayer r:embed="rId18">
                    <a14:imgEffect>
                      <a14:artisticCrisscrossEtching/>
                    </a14:imgEffect>
                  </a14:imgLayer>
                </a14:imgProps>
              </a:ext>
              <a:ext uri="{28A0092B-C50C-407E-A947-70E740481C1C}">
                <a14:useLocalDpi xmlns:a14="http://schemas.microsoft.com/office/drawing/2010/main"/>
              </a:ext>
            </a:extLst>
          </a:blip>
          <a:srcRect/>
          <a:stretch>
            <a:fillRect/>
          </a:stretch>
        </p:blipFill>
        <p:spPr bwMode="auto">
          <a:xfrm>
            <a:off x="11133983" y="2606625"/>
            <a:ext cx="794873" cy="39743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32D83DA8-0534-0345-8394-DB2E72D21320}"/>
              </a:ext>
            </a:extLst>
          </p:cNvPr>
          <p:cNvPicPr>
            <a:picLocks noChangeAspect="1"/>
          </p:cNvPicPr>
          <p:nvPr/>
        </p:nvPicPr>
        <p:blipFill rotWithShape="1">
          <a:blip r:embed="rId19" cstate="print">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a:xfrm>
            <a:off x="10222615" y="2606625"/>
            <a:ext cx="608422" cy="397437"/>
          </a:xfrm>
          <a:prstGeom prst="rect">
            <a:avLst/>
          </a:prstGeom>
        </p:spPr>
      </p:pic>
      <p:pic>
        <p:nvPicPr>
          <p:cNvPr id="99" name="Picture 98">
            <a:extLst>
              <a:ext uri="{FF2B5EF4-FFF2-40B4-BE49-F238E27FC236}">
                <a16:creationId xmlns:a16="http://schemas.microsoft.com/office/drawing/2014/main" id="{F0859C12-F041-DD43-9F11-961A303A02A7}"/>
              </a:ext>
            </a:extLst>
          </p:cNvPr>
          <p:cNvPicPr>
            <a:picLocks noChangeAspect="1"/>
          </p:cNvPicPr>
          <p:nvPr/>
        </p:nvPicPr>
        <p:blipFill>
          <a:blip r:embed="rId20"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11131718" y="3628810"/>
            <a:ext cx="829527" cy="207382"/>
          </a:xfrm>
          <a:prstGeom prst="rect">
            <a:avLst/>
          </a:prstGeom>
        </p:spPr>
      </p:pic>
      <p:pic>
        <p:nvPicPr>
          <p:cNvPr id="100" name="Picture 99">
            <a:extLst>
              <a:ext uri="{FF2B5EF4-FFF2-40B4-BE49-F238E27FC236}">
                <a16:creationId xmlns:a16="http://schemas.microsoft.com/office/drawing/2014/main" id="{C5DAA649-A2DA-CA42-AB5B-8D6AD6291289}"/>
              </a:ext>
            </a:extLst>
          </p:cNvPr>
          <p:cNvPicPr>
            <a:picLocks noChangeAspect="1"/>
          </p:cNvPicPr>
          <p:nvPr/>
        </p:nvPicPr>
        <p:blipFill>
          <a:blip r:embed="rId21" cstate="hqprint">
            <a:clrChange>
              <a:clrFrom>
                <a:srgbClr val="F9FFFF"/>
              </a:clrFrom>
              <a:clrTo>
                <a:srgbClr val="F9FFFF">
                  <a:alpha val="0"/>
                </a:srgbClr>
              </a:clrTo>
            </a:clrChange>
            <a:grayscl/>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a:ext>
            </a:extLst>
          </a:blip>
          <a:stretch>
            <a:fillRect/>
          </a:stretch>
        </p:blipFill>
        <p:spPr>
          <a:xfrm>
            <a:off x="11155613" y="2081168"/>
            <a:ext cx="752822" cy="262171"/>
          </a:xfrm>
          <a:prstGeom prst="rect">
            <a:avLst/>
          </a:prstGeom>
        </p:spPr>
      </p:pic>
      <p:pic>
        <p:nvPicPr>
          <p:cNvPr id="101" name="Picture 100">
            <a:extLst>
              <a:ext uri="{FF2B5EF4-FFF2-40B4-BE49-F238E27FC236}">
                <a16:creationId xmlns:a16="http://schemas.microsoft.com/office/drawing/2014/main" id="{CCF0EB28-5D89-E148-A3DF-034DB31AF9D3}"/>
              </a:ext>
            </a:extLst>
          </p:cNvPr>
          <p:cNvPicPr>
            <a:picLocks noChangeAspect="1"/>
          </p:cNvPicPr>
          <p:nvPr/>
        </p:nvPicPr>
        <p:blipFill>
          <a:blip r:embed="rId23" cstate="hq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11016023" y="3025325"/>
            <a:ext cx="1060916" cy="462130"/>
          </a:xfrm>
          <a:prstGeom prst="rect">
            <a:avLst/>
          </a:prstGeom>
        </p:spPr>
      </p:pic>
      <p:pic>
        <p:nvPicPr>
          <p:cNvPr id="102" name="Picture 101">
            <a:extLst>
              <a:ext uri="{FF2B5EF4-FFF2-40B4-BE49-F238E27FC236}">
                <a16:creationId xmlns:a16="http://schemas.microsoft.com/office/drawing/2014/main" id="{92389CDD-21BD-4740-8387-0E47FAAFDF8B}"/>
              </a:ext>
            </a:extLst>
          </p:cNvPr>
          <p:cNvPicPr>
            <a:picLocks noChangeAspect="1"/>
          </p:cNvPicPr>
          <p:nvPr/>
        </p:nvPicPr>
        <p:blipFill>
          <a:blip r:embed="rId24" cstate="hqprint">
            <a:clrChange>
              <a:clrFrom>
                <a:srgbClr val="FFFFFF"/>
              </a:clrFrom>
              <a:clrTo>
                <a:srgbClr val="FFFFFF">
                  <a:alpha val="0"/>
                </a:srgbClr>
              </a:clrTo>
            </a:clrChange>
            <a:grayscl/>
            <a:extLst>
              <a:ext uri="{BEBA8EAE-BF5A-486C-A8C5-ECC9F3942E4B}">
                <a14:imgProps xmlns:a14="http://schemas.microsoft.com/office/drawing/2010/main">
                  <a14:imgLayer r:embed="rId25">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a:off x="10161123" y="3502219"/>
            <a:ext cx="669914" cy="460565"/>
          </a:xfrm>
          <a:prstGeom prst="rect">
            <a:avLst/>
          </a:prstGeom>
        </p:spPr>
      </p:pic>
      <p:pic>
        <p:nvPicPr>
          <p:cNvPr id="103" name="Picture 102">
            <a:extLst>
              <a:ext uri="{FF2B5EF4-FFF2-40B4-BE49-F238E27FC236}">
                <a16:creationId xmlns:a16="http://schemas.microsoft.com/office/drawing/2014/main" id="{BA91D73B-A684-4B44-B512-882F353F40BB}"/>
              </a:ext>
            </a:extLst>
          </p:cNvPr>
          <p:cNvPicPr>
            <a:picLocks noChangeAspect="1"/>
          </p:cNvPicPr>
          <p:nvPr/>
        </p:nvPicPr>
        <p:blipFill>
          <a:blip r:embed="rId26" cstate="hqprint">
            <a:grayscl/>
            <a:extLst>
              <a:ext uri="{28A0092B-C50C-407E-A947-70E740481C1C}">
                <a14:useLocalDpi xmlns:a14="http://schemas.microsoft.com/office/drawing/2010/main"/>
              </a:ext>
            </a:extLst>
          </a:blip>
          <a:stretch>
            <a:fillRect/>
          </a:stretch>
        </p:blipFill>
        <p:spPr>
          <a:xfrm>
            <a:off x="10145653" y="4492771"/>
            <a:ext cx="762345" cy="381173"/>
          </a:xfrm>
          <a:prstGeom prst="rect">
            <a:avLst/>
          </a:prstGeom>
        </p:spPr>
      </p:pic>
      <p:pic>
        <p:nvPicPr>
          <p:cNvPr id="104" name="Picture 103">
            <a:extLst>
              <a:ext uri="{FF2B5EF4-FFF2-40B4-BE49-F238E27FC236}">
                <a16:creationId xmlns:a16="http://schemas.microsoft.com/office/drawing/2014/main" id="{941C9817-989B-374E-B9B7-FB66832BA766}"/>
              </a:ext>
            </a:extLst>
          </p:cNvPr>
          <p:cNvPicPr>
            <a:picLocks noChangeAspect="1"/>
          </p:cNvPicPr>
          <p:nvPr/>
        </p:nvPicPr>
        <p:blipFill>
          <a:blip r:embed="rId27" cstate="hqprint">
            <a:grayscl/>
            <a:extLst>
              <a:ext uri="{28A0092B-C50C-407E-A947-70E740481C1C}">
                <a14:useLocalDpi xmlns:a14="http://schemas.microsoft.com/office/drawing/2010/main"/>
              </a:ext>
            </a:extLst>
          </a:blip>
          <a:stretch>
            <a:fillRect/>
          </a:stretch>
        </p:blipFill>
        <p:spPr>
          <a:xfrm>
            <a:off x="8841897" y="4769145"/>
            <a:ext cx="1113883" cy="835413"/>
          </a:xfrm>
          <a:prstGeom prst="rect">
            <a:avLst/>
          </a:prstGeom>
        </p:spPr>
      </p:pic>
      <p:pic>
        <p:nvPicPr>
          <p:cNvPr id="106" name="Picture 2" descr="Image result for pitney bowes logo">
            <a:extLst>
              <a:ext uri="{FF2B5EF4-FFF2-40B4-BE49-F238E27FC236}">
                <a16:creationId xmlns:a16="http://schemas.microsoft.com/office/drawing/2014/main" id="{4FAD0B83-9008-B040-B9F0-BBF7A00BD320}"/>
              </a:ext>
            </a:extLst>
          </p:cNvPr>
          <p:cNvPicPr>
            <a:picLocks noChangeAspect="1" noChangeArrowheads="1"/>
          </p:cNvPicPr>
          <p:nvPr/>
        </p:nvPicPr>
        <p:blipFill>
          <a:blip r:embed="rId28">
            <a:grayscl/>
            <a:extLst>
              <a:ext uri="{28A0092B-C50C-407E-A947-70E740481C1C}">
                <a14:useLocalDpi xmlns:a14="http://schemas.microsoft.com/office/drawing/2010/main"/>
              </a:ext>
            </a:extLst>
          </a:blip>
          <a:srcRect/>
          <a:stretch>
            <a:fillRect/>
          </a:stretch>
        </p:blipFill>
        <p:spPr bwMode="auto">
          <a:xfrm>
            <a:off x="10180438" y="4954153"/>
            <a:ext cx="658654" cy="46539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Image result for office depot">
            <a:extLst>
              <a:ext uri="{FF2B5EF4-FFF2-40B4-BE49-F238E27FC236}">
                <a16:creationId xmlns:a16="http://schemas.microsoft.com/office/drawing/2014/main" id="{9E20DCFC-7DA8-E945-9BEF-E7D35F3E3519}"/>
              </a:ext>
            </a:extLst>
          </p:cNvPr>
          <p:cNvPicPr>
            <a:picLocks noChangeAspect="1" noChangeArrowheads="1"/>
          </p:cNvPicPr>
          <p:nvPr/>
        </p:nvPicPr>
        <p:blipFill rotWithShape="1">
          <a:blip r:embed="rId29" cstate="hqprint">
            <a:clrChange>
              <a:clrFrom>
                <a:srgbClr val="FFFFFF"/>
              </a:clrFrom>
              <a:clrTo>
                <a:srgbClr val="FFFFFF">
                  <a:alpha val="0"/>
                </a:srgbClr>
              </a:clrTo>
            </a:clrChange>
            <a:grayscl/>
            <a:extLst>
              <a:ext uri="{BEBA8EAE-BF5A-486C-A8C5-ECC9F3942E4B}">
                <a14:imgProps xmlns:a14="http://schemas.microsoft.com/office/drawing/2010/main">
                  <a14:imgLayer r:embed="rId30">
                    <a14:imgEffect>
                      <a14:saturation sat="0"/>
                    </a14:imgEffect>
                  </a14:imgLayer>
                </a14:imgProps>
              </a:ext>
              <a:ext uri="{28A0092B-C50C-407E-A947-70E740481C1C}">
                <a14:useLocalDpi xmlns:a14="http://schemas.microsoft.com/office/drawing/2010/main"/>
              </a:ext>
            </a:extLst>
          </a:blip>
          <a:srcRect/>
          <a:stretch/>
        </p:blipFill>
        <p:spPr bwMode="auto">
          <a:xfrm>
            <a:off x="11118122" y="4050227"/>
            <a:ext cx="880099" cy="357907"/>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8" descr="Image result for nasdaq logo">
            <a:extLst>
              <a:ext uri="{FF2B5EF4-FFF2-40B4-BE49-F238E27FC236}">
                <a16:creationId xmlns:a16="http://schemas.microsoft.com/office/drawing/2014/main" id="{5DB2B36F-88B6-1E42-B781-31218E5B4EAA}"/>
              </a:ext>
            </a:extLst>
          </p:cNvPr>
          <p:cNvPicPr>
            <a:picLocks noChangeAspect="1" noChangeArrowheads="1"/>
          </p:cNvPicPr>
          <p:nvPr/>
        </p:nvPicPr>
        <p:blipFill rotWithShape="1">
          <a:blip r:embed="rId31" cstate="hqprint">
            <a:grayscl/>
            <a:extLst>
              <a:ext uri="{28A0092B-C50C-407E-A947-70E740481C1C}">
                <a14:useLocalDpi xmlns:a14="http://schemas.microsoft.com/office/drawing/2010/main"/>
              </a:ext>
            </a:extLst>
          </a:blip>
          <a:srcRect t="29145" b="31653"/>
          <a:stretch/>
        </p:blipFill>
        <p:spPr bwMode="auto">
          <a:xfrm>
            <a:off x="10075951" y="3083885"/>
            <a:ext cx="880099" cy="34501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Image result for k12 logo">
            <a:extLst>
              <a:ext uri="{FF2B5EF4-FFF2-40B4-BE49-F238E27FC236}">
                <a16:creationId xmlns:a16="http://schemas.microsoft.com/office/drawing/2014/main" id="{55105979-CF79-9E46-BC6E-5E9B8D06042A}"/>
              </a:ext>
            </a:extLst>
          </p:cNvPr>
          <p:cNvPicPr>
            <a:picLocks noChangeAspect="1" noChangeArrowheads="1"/>
          </p:cNvPicPr>
          <p:nvPr/>
        </p:nvPicPr>
        <p:blipFill>
          <a:blip r:embed="rId32">
            <a:grayscl/>
            <a:extLst>
              <a:ext uri="{28A0092B-C50C-407E-A947-70E740481C1C}">
                <a14:useLocalDpi xmlns:a14="http://schemas.microsoft.com/office/drawing/2010/main" val="0"/>
              </a:ext>
            </a:extLst>
          </a:blip>
          <a:srcRect/>
          <a:stretch>
            <a:fillRect/>
          </a:stretch>
        </p:blipFill>
        <p:spPr bwMode="auto">
          <a:xfrm>
            <a:off x="11074199" y="5053574"/>
            <a:ext cx="853345" cy="26655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a:extLst>
              <a:ext uri="{FF2B5EF4-FFF2-40B4-BE49-F238E27FC236}">
                <a16:creationId xmlns:a16="http://schemas.microsoft.com/office/drawing/2014/main" id="{F453B80D-E0F2-D54F-B747-FB52686E3B82}"/>
              </a:ext>
            </a:extLst>
          </p:cNvPr>
          <p:cNvPicPr>
            <a:picLocks noChangeAspect="1"/>
          </p:cNvPicPr>
          <p:nvPr/>
        </p:nvPicPr>
        <p:blipFill>
          <a:blip r:embed="rId33" cstate="hqprint">
            <a:grayscl/>
            <a:extLst>
              <a:ext uri="{28A0092B-C50C-407E-A947-70E740481C1C}">
                <a14:useLocalDpi xmlns:a14="http://schemas.microsoft.com/office/drawing/2010/main"/>
              </a:ext>
            </a:extLst>
          </a:blip>
          <a:stretch>
            <a:fillRect/>
          </a:stretch>
        </p:blipFill>
        <p:spPr>
          <a:xfrm>
            <a:off x="9212540" y="3038768"/>
            <a:ext cx="435577" cy="435244"/>
          </a:xfrm>
          <a:prstGeom prst="rect">
            <a:avLst/>
          </a:prstGeom>
        </p:spPr>
      </p:pic>
      <p:sp>
        <p:nvSpPr>
          <p:cNvPr id="3" name="Rectangle 2">
            <a:extLst>
              <a:ext uri="{FF2B5EF4-FFF2-40B4-BE49-F238E27FC236}">
                <a16:creationId xmlns:a16="http://schemas.microsoft.com/office/drawing/2014/main" id="{46D97D1E-235E-D142-98B5-9B0414E37178}"/>
              </a:ext>
            </a:extLst>
          </p:cNvPr>
          <p:cNvSpPr/>
          <p:nvPr/>
        </p:nvSpPr>
        <p:spPr>
          <a:xfrm>
            <a:off x="9445932" y="1335176"/>
            <a:ext cx="2088199" cy="499496"/>
          </a:xfrm>
          <a:prstGeom prst="rect">
            <a:avLst/>
          </a:prstGeom>
        </p:spPr>
        <p:txBody>
          <a:bodyPr wrap="square">
            <a:spAutoFit/>
          </a:bodyPr>
          <a:lstStyle/>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1800" b="0" i="0" u="none" strike="noStrike" kern="1200" cap="none" spc="0" normalizeH="0" baseline="0" noProof="0">
                <a:ln>
                  <a:noFill/>
                </a:ln>
                <a:solidFill>
                  <a:srgbClr val="3C3C3C"/>
                </a:solidFill>
                <a:effectLst/>
                <a:uLnTx/>
                <a:uFillTx/>
                <a:latin typeface="Calibri" panose="020F0502020204030204" pitchFamily="34" charset="0"/>
                <a:ea typeface="Lato Light" panose="020F0502020204030203" pitchFamily="34" charset="0"/>
                <a:cs typeface="Calibri" panose="020F0502020204030204" pitchFamily="34" charset="0"/>
              </a:rPr>
              <a:t>Fortune 1000 clients</a:t>
            </a:r>
            <a:endParaRPr kumimoji="0" lang="en-US" sz="4400" b="0" i="0" u="none" strike="noStrike" kern="1200" cap="none" spc="0" normalizeH="0" baseline="0" noProof="0">
              <a:ln>
                <a:noFill/>
              </a:ln>
              <a:solidFill>
                <a:srgbClr val="3C3C3C"/>
              </a:solidFill>
              <a:effectLst/>
              <a:uLnTx/>
              <a:uFillTx/>
              <a:latin typeface="Calibri" panose="020F0502020204030204" pitchFamily="34" charset="0"/>
              <a:ea typeface="Lato Light" panose="020F0502020204030203" pitchFamily="34" charset="0"/>
              <a:cs typeface="Calibri" panose="020F0502020204030204" pitchFamily="34" charset="0"/>
            </a:endParaRPr>
          </a:p>
        </p:txBody>
      </p:sp>
      <p:sp>
        <p:nvSpPr>
          <p:cNvPr id="4" name="TextBox 3">
            <a:extLst>
              <a:ext uri="{FF2B5EF4-FFF2-40B4-BE49-F238E27FC236}">
                <a16:creationId xmlns:a16="http://schemas.microsoft.com/office/drawing/2014/main" id="{B7235596-83A4-2345-8607-8D5DEBD059F8}"/>
              </a:ext>
            </a:extLst>
          </p:cNvPr>
          <p:cNvSpPr txBox="1"/>
          <p:nvPr/>
        </p:nvSpPr>
        <p:spPr>
          <a:xfrm>
            <a:off x="-697424" y="2226983"/>
            <a:ext cx="0" cy="0"/>
          </a:xfrm>
          <a:prstGeom prst="rect">
            <a:avLst/>
          </a:prstGeom>
          <a:noFill/>
        </p:spPr>
        <p:txBody>
          <a:bodyPr wrap="none" lIns="45720" r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3C3C3C"/>
              </a:solidFill>
              <a:effectLst/>
              <a:uLnTx/>
              <a:uFillTx/>
              <a:latin typeface="Calibri Light" panose="020F0302020204030204" pitchFamily="34" charset="0"/>
              <a:ea typeface="+mn-ea"/>
              <a:cs typeface="Calibri Light" panose="020F0302020204030204" pitchFamily="34" charset="0"/>
            </a:endParaRPr>
          </a:p>
        </p:txBody>
      </p:sp>
      <p:pic>
        <p:nvPicPr>
          <p:cNvPr id="112" name="Picture 111">
            <a:extLst>
              <a:ext uri="{FF2B5EF4-FFF2-40B4-BE49-F238E27FC236}">
                <a16:creationId xmlns:a16="http://schemas.microsoft.com/office/drawing/2014/main" id="{294C01B8-8A77-458A-8B64-CA69B1252578}"/>
              </a:ext>
            </a:extLst>
          </p:cNvPr>
          <p:cNvPicPr>
            <a:picLocks noChangeAspect="1"/>
          </p:cNvPicPr>
          <p:nvPr/>
        </p:nvPicPr>
        <p:blipFill>
          <a:blip r:embed="rId23" cstate="hq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8733867" y="3454835"/>
            <a:ext cx="1274879" cy="555332"/>
          </a:xfrm>
          <a:prstGeom prst="rect">
            <a:avLst/>
          </a:prstGeom>
        </p:spPr>
      </p:pic>
      <p:pic>
        <p:nvPicPr>
          <p:cNvPr id="113" name="Picture 112">
            <a:extLst>
              <a:ext uri="{FF2B5EF4-FFF2-40B4-BE49-F238E27FC236}">
                <a16:creationId xmlns:a16="http://schemas.microsoft.com/office/drawing/2014/main" id="{21DC1BAD-654A-4844-9530-6D7E5C9B3ACB}"/>
              </a:ext>
            </a:extLst>
          </p:cNvPr>
          <p:cNvPicPr>
            <a:picLocks noChangeAspect="1"/>
          </p:cNvPicPr>
          <p:nvPr/>
        </p:nvPicPr>
        <p:blipFill>
          <a:blip r:embed="rId34">
            <a:grayscl/>
          </a:blip>
          <a:stretch>
            <a:fillRect/>
          </a:stretch>
        </p:blipFill>
        <p:spPr>
          <a:xfrm>
            <a:off x="8979118" y="6109305"/>
            <a:ext cx="861059" cy="330738"/>
          </a:xfrm>
          <a:prstGeom prst="rect">
            <a:avLst/>
          </a:prstGeom>
        </p:spPr>
      </p:pic>
      <p:pic>
        <p:nvPicPr>
          <p:cNvPr id="61" name="Picture 60">
            <a:extLst>
              <a:ext uri="{FF2B5EF4-FFF2-40B4-BE49-F238E27FC236}">
                <a16:creationId xmlns:a16="http://schemas.microsoft.com/office/drawing/2014/main" id="{0EF2E42A-86DD-A84A-9756-51F682F1A4A4}"/>
              </a:ext>
            </a:extLst>
          </p:cNvPr>
          <p:cNvPicPr>
            <a:picLocks noChangeAspect="1"/>
          </p:cNvPicPr>
          <p:nvPr/>
        </p:nvPicPr>
        <p:blipFill>
          <a:blip r:embed="rId35" cstate="screen">
            <a:biLevel thresh="50000"/>
            <a:extLst>
              <a:ext uri="{28A0092B-C50C-407E-A947-70E740481C1C}">
                <a14:useLocalDpi xmlns:a14="http://schemas.microsoft.com/office/drawing/2010/main"/>
              </a:ext>
            </a:extLst>
          </a:blip>
          <a:stretch>
            <a:fillRect/>
          </a:stretch>
        </p:blipFill>
        <p:spPr>
          <a:xfrm>
            <a:off x="446754" y="371480"/>
            <a:ext cx="2348297" cy="273968"/>
          </a:xfrm>
          <a:prstGeom prst="rect">
            <a:avLst/>
          </a:prstGeom>
        </p:spPr>
      </p:pic>
      <p:sp>
        <p:nvSpPr>
          <p:cNvPr id="2" name="Rectangle 1">
            <a:extLst>
              <a:ext uri="{FF2B5EF4-FFF2-40B4-BE49-F238E27FC236}">
                <a16:creationId xmlns:a16="http://schemas.microsoft.com/office/drawing/2014/main" id="{45149E3D-BB91-9C44-ACCF-523B95136FE3}"/>
              </a:ext>
            </a:extLst>
          </p:cNvPr>
          <p:cNvSpPr/>
          <p:nvPr/>
        </p:nvSpPr>
        <p:spPr>
          <a:xfrm>
            <a:off x="141514" y="6177605"/>
            <a:ext cx="2356505" cy="593309"/>
          </a:xfrm>
          <a:prstGeom prst="rect">
            <a:avLst/>
          </a:prstGeom>
          <a:solidFill>
            <a:schemeClr val="accent1"/>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3C3C3C"/>
              </a:solidFill>
              <a:effectLst/>
              <a:uLnTx/>
              <a:uFillTx/>
              <a:latin typeface="Helvetica Light" panose="020B0403020202020204"/>
              <a:ea typeface="+mn-ea"/>
              <a:cs typeface="Helvetica" panose="020B0604020202020204" pitchFamily="34" charset="0"/>
            </a:endParaRPr>
          </a:p>
        </p:txBody>
      </p:sp>
      <p:sp>
        <p:nvSpPr>
          <p:cNvPr id="6" name="Rectangle 5">
            <a:hlinkClick r:id="rId36"/>
            <a:extLst>
              <a:ext uri="{FF2B5EF4-FFF2-40B4-BE49-F238E27FC236}">
                <a16:creationId xmlns:a16="http://schemas.microsoft.com/office/drawing/2014/main" id="{6F9A77B2-6B73-F641-9721-52A85101775E}"/>
              </a:ext>
            </a:extLst>
          </p:cNvPr>
          <p:cNvSpPr/>
          <p:nvPr/>
        </p:nvSpPr>
        <p:spPr>
          <a:xfrm>
            <a:off x="6406460" y="6465484"/>
            <a:ext cx="2282115" cy="392516"/>
          </a:xfrm>
          <a:prstGeom prst="rect">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3C3C3C"/>
              </a:solidFill>
              <a:effectLst/>
              <a:uLnTx/>
              <a:uFillTx/>
              <a:latin typeface="Helvetica Light" panose="020B0403020202020204"/>
              <a:ea typeface="+mn-ea"/>
              <a:cs typeface="Helvetica" panose="020B0604020202020204" pitchFamily="34" charset="0"/>
            </a:endParaRPr>
          </a:p>
        </p:txBody>
      </p:sp>
      <p:sp>
        <p:nvSpPr>
          <p:cNvPr id="5" name="Rectangle 4">
            <a:extLst>
              <a:ext uri="{FF2B5EF4-FFF2-40B4-BE49-F238E27FC236}">
                <a16:creationId xmlns:a16="http://schemas.microsoft.com/office/drawing/2014/main" id="{53541BAE-7CB9-1F49-8212-3159810A1566}"/>
              </a:ext>
            </a:extLst>
          </p:cNvPr>
          <p:cNvSpPr/>
          <p:nvPr/>
        </p:nvSpPr>
        <p:spPr>
          <a:xfrm>
            <a:off x="6539284" y="6516974"/>
            <a:ext cx="204229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MARKET-BRIDGE.COM           &gt;</a:t>
            </a:r>
          </a:p>
        </p:txBody>
      </p:sp>
    </p:spTree>
    <p:extLst>
      <p:ext uri="{BB962C8B-B14F-4D97-AF65-F5344CB8AC3E}">
        <p14:creationId xmlns:p14="http://schemas.microsoft.com/office/powerpoint/2010/main" val="2727098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DA0094-2121-4967-AC29-8FF23CE4F085}"/>
              </a:ext>
            </a:extLst>
          </p:cNvPr>
          <p:cNvSpPr>
            <a:spLocks noGrp="1"/>
          </p:cNvSpPr>
          <p:nvPr>
            <p:ph type="title"/>
          </p:nvPr>
        </p:nvSpPr>
        <p:spPr/>
        <p:txBody>
          <a:bodyPr/>
          <a:lstStyle/>
          <a:p>
            <a:r>
              <a:rPr lang="en-US" dirty="0"/>
              <a:t>How the P&amp;C Industry Became More Strategically and Technologically Agile</a:t>
            </a:r>
          </a:p>
        </p:txBody>
      </p:sp>
      <p:sp>
        <p:nvSpPr>
          <p:cNvPr id="5" name="Rectangle 4">
            <a:extLst>
              <a:ext uri="{FF2B5EF4-FFF2-40B4-BE49-F238E27FC236}">
                <a16:creationId xmlns:a16="http://schemas.microsoft.com/office/drawing/2014/main" id="{88EA8DBD-2651-4F2B-93A6-A78E1B7BB612}"/>
              </a:ext>
            </a:extLst>
          </p:cNvPr>
          <p:cNvSpPr/>
          <p:nvPr/>
        </p:nvSpPr>
        <p:spPr>
          <a:xfrm>
            <a:off x="390144" y="1274063"/>
            <a:ext cx="5095899" cy="4956139"/>
          </a:xfrm>
          <a:prstGeom prst="rect">
            <a:avLst/>
          </a:prstGeom>
          <a:solidFill>
            <a:schemeClr val="accent1"/>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2" name="Text Placeholder 1">
            <a:extLst>
              <a:ext uri="{FF2B5EF4-FFF2-40B4-BE49-F238E27FC236}">
                <a16:creationId xmlns:a16="http://schemas.microsoft.com/office/drawing/2014/main" id="{16AA0AD9-90D4-4653-BC15-5130C04006E1}"/>
              </a:ext>
            </a:extLst>
          </p:cNvPr>
          <p:cNvSpPr>
            <a:spLocks noGrp="1"/>
          </p:cNvSpPr>
          <p:nvPr>
            <p:ph type="body" sz="quarter" idx="23"/>
          </p:nvPr>
        </p:nvSpPr>
        <p:spPr>
          <a:xfrm>
            <a:off x="734646" y="1524720"/>
            <a:ext cx="4295759" cy="4360265"/>
          </a:xfrm>
        </p:spPr>
        <p:txBody>
          <a:bodyPr anchor="ctr"/>
          <a:lstStyle/>
          <a:p>
            <a:pPr marL="0" indent="0">
              <a:buNone/>
            </a:pPr>
            <a:endParaRPr lang="en-US" sz="2400" dirty="0">
              <a:solidFill>
                <a:schemeClr val="bg1"/>
              </a:solidFill>
              <a:latin typeface="Calibri" panose="020F0502020204030204" pitchFamily="34" charset="0"/>
              <a:ea typeface="Calibri" panose="020F0502020204030204" pitchFamily="34" charset="0"/>
            </a:endParaRPr>
          </a:p>
          <a:p>
            <a:pPr marL="0" indent="0">
              <a:buNone/>
            </a:pPr>
            <a:endParaRPr lang="en-US" sz="2400" dirty="0">
              <a:solidFill>
                <a:schemeClr val="bg1"/>
              </a:solidFill>
              <a:latin typeface="Calibri" panose="020F0502020204030204" pitchFamily="34" charset="0"/>
              <a:ea typeface="Calibri" panose="020F0502020204030204" pitchFamily="34" charset="0"/>
            </a:endParaRPr>
          </a:p>
          <a:p>
            <a:pPr marL="0" indent="0">
              <a:spcBef>
                <a:spcPts val="600"/>
              </a:spcBef>
              <a:buNone/>
            </a:pPr>
            <a:r>
              <a:rPr lang="en-US" sz="1600" u="sng" dirty="0">
                <a:solidFill>
                  <a:schemeClr val="bg1"/>
                </a:solidFill>
                <a:latin typeface="Calibri" panose="020F0502020204030204" pitchFamily="34" charset="0"/>
                <a:ea typeface="Calibri" panose="020F0502020204030204" pitchFamily="34" charset="0"/>
              </a:rPr>
              <a:t>AN INDUSTRY RECAP: MARCH TO JULY 2020</a:t>
            </a:r>
          </a:p>
          <a:p>
            <a:pPr marL="0" indent="0">
              <a:spcBef>
                <a:spcPts val="1200"/>
              </a:spcBef>
              <a:buNone/>
            </a:pPr>
            <a:r>
              <a:rPr lang="en-US" sz="1600" dirty="0">
                <a:solidFill>
                  <a:schemeClr val="bg1"/>
                </a:solidFill>
                <a:latin typeface="Calibri" panose="020F0502020204030204" pitchFamily="34" charset="0"/>
                <a:ea typeface="Calibri" panose="020F0502020204030204" pitchFamily="34" charset="0"/>
              </a:rPr>
              <a:t>COVID-19 disrupted the P&amp;C insurance industry unlike any other moment in recent history. </a:t>
            </a:r>
          </a:p>
          <a:p>
            <a:pPr marL="0" indent="0">
              <a:spcBef>
                <a:spcPts val="600"/>
              </a:spcBef>
              <a:buNone/>
            </a:pPr>
            <a:r>
              <a:rPr lang="en-US" sz="1600" dirty="0">
                <a:solidFill>
                  <a:schemeClr val="bg1"/>
                </a:solidFill>
                <a:latin typeface="Calibri" panose="020F0502020204030204" pitchFamily="34" charset="0"/>
                <a:ea typeface="Calibri" panose="020F0502020204030204" pitchFamily="34" charset="0"/>
              </a:rPr>
              <a:t>The pandemic has forced insurers to </a:t>
            </a:r>
            <a:r>
              <a:rPr lang="en-US" sz="1600" b="1" dirty="0">
                <a:solidFill>
                  <a:schemeClr val="bg2"/>
                </a:solidFill>
                <a:latin typeface="Calibri" panose="020F0502020204030204" pitchFamily="34" charset="0"/>
                <a:ea typeface="Calibri" panose="020F0502020204030204" pitchFamily="34" charset="0"/>
              </a:rPr>
              <a:t>move faster</a:t>
            </a:r>
            <a:r>
              <a:rPr lang="en-US" sz="1600" dirty="0">
                <a:solidFill>
                  <a:schemeClr val="bg1"/>
                </a:solidFill>
                <a:latin typeface="Calibri" panose="020F0502020204030204" pitchFamily="34" charset="0"/>
                <a:ea typeface="Calibri" panose="020F0502020204030204" pitchFamily="34" charset="0"/>
              </a:rPr>
              <a:t>, lean more </a:t>
            </a:r>
            <a:r>
              <a:rPr lang="en-US" sz="1600" b="1" dirty="0">
                <a:solidFill>
                  <a:schemeClr val="bg2"/>
                </a:solidFill>
                <a:latin typeface="Calibri" panose="020F0502020204030204" pitchFamily="34" charset="0"/>
                <a:ea typeface="Calibri" panose="020F0502020204030204" pitchFamily="34" charset="0"/>
              </a:rPr>
              <a:t>heavily on digital</a:t>
            </a:r>
            <a:r>
              <a:rPr lang="en-US" sz="1600" dirty="0">
                <a:solidFill>
                  <a:schemeClr val="bg1"/>
                </a:solidFill>
                <a:latin typeface="Calibri" panose="020F0502020204030204" pitchFamily="34" charset="0"/>
                <a:ea typeface="Calibri" panose="020F0502020204030204" pitchFamily="34" charset="0"/>
              </a:rPr>
              <a:t>, reimagine how to effectively </a:t>
            </a:r>
            <a:r>
              <a:rPr lang="en-US" sz="1600" b="1" dirty="0">
                <a:solidFill>
                  <a:schemeClr val="bg2"/>
                </a:solidFill>
                <a:latin typeface="Calibri" panose="020F0502020204030204" pitchFamily="34" charset="0"/>
                <a:ea typeface="Calibri" panose="020F0502020204030204" pitchFamily="34" charset="0"/>
              </a:rPr>
              <a:t>utilize sales channels</a:t>
            </a:r>
            <a:r>
              <a:rPr lang="en-US" sz="1600" dirty="0">
                <a:solidFill>
                  <a:schemeClr val="bg1"/>
                </a:solidFill>
                <a:latin typeface="Calibri" panose="020F0502020204030204" pitchFamily="34" charset="0"/>
                <a:ea typeface="Calibri" panose="020F0502020204030204" pitchFamily="34" charset="0"/>
              </a:rPr>
              <a:t>, and to provide consumers with tangible moments of </a:t>
            </a:r>
            <a:r>
              <a:rPr lang="en-US" sz="1600" b="1" dirty="0">
                <a:solidFill>
                  <a:schemeClr val="bg2"/>
                </a:solidFill>
                <a:latin typeface="Calibri" panose="020F0502020204030204" pitchFamily="34" charset="0"/>
                <a:ea typeface="Calibri" panose="020F0502020204030204" pitchFamily="34" charset="0"/>
              </a:rPr>
              <a:t>genuine support </a:t>
            </a:r>
            <a:r>
              <a:rPr lang="en-US" sz="1600" dirty="0">
                <a:solidFill>
                  <a:schemeClr val="bg1"/>
                </a:solidFill>
                <a:latin typeface="Calibri" panose="020F0502020204030204" pitchFamily="34" charset="0"/>
                <a:ea typeface="Calibri" panose="020F0502020204030204" pitchFamily="34" charset="0"/>
              </a:rPr>
              <a:t>that demonstrate they care about their customers.</a:t>
            </a:r>
          </a:p>
          <a:p>
            <a:pPr marL="0" indent="0">
              <a:spcBef>
                <a:spcPts val="600"/>
              </a:spcBef>
              <a:buNone/>
            </a:pPr>
            <a:r>
              <a:rPr lang="en-US" sz="1600" dirty="0">
                <a:solidFill>
                  <a:schemeClr val="bg1"/>
                </a:solidFill>
                <a:latin typeface="Calibri" panose="020F0502020204030204" pitchFamily="34" charset="0"/>
                <a:ea typeface="Calibri" panose="020F0502020204030204" pitchFamily="34" charset="0"/>
              </a:rPr>
              <a:t>It’s been called a “tipping point” for the industry – and we agreed. Inside, we’ll share 4 trends that have been amplified or newly emerged during the pandemic – each of which has long-term implications for competing in the P&amp;C industry’s ‘new normal.’</a:t>
            </a:r>
            <a:endParaRPr lang="en-US" sz="2000" dirty="0">
              <a:solidFill>
                <a:schemeClr val="bg1"/>
              </a:solidFill>
              <a:latin typeface="Calibri" panose="020F0502020204030204" pitchFamily="34" charset="0"/>
              <a:ea typeface="Calibri" panose="020F0502020204030204" pitchFamily="34" charset="0"/>
            </a:endParaRPr>
          </a:p>
          <a:p>
            <a:pPr marL="0" indent="0">
              <a:buNone/>
            </a:pPr>
            <a:endParaRPr lang="en-US" sz="2400" dirty="0">
              <a:solidFill>
                <a:schemeClr val="bg1"/>
              </a:solidFill>
              <a:latin typeface="Calibri" panose="020F0502020204030204" pitchFamily="34" charset="0"/>
              <a:ea typeface="Calibri" panose="020F0502020204030204" pitchFamily="34" charset="0"/>
            </a:endParaRPr>
          </a:p>
          <a:p>
            <a:endParaRPr lang="en-US" sz="2400" dirty="0">
              <a:solidFill>
                <a:schemeClr val="bg1"/>
              </a:solidFill>
            </a:endParaRPr>
          </a:p>
        </p:txBody>
      </p:sp>
      <p:sp>
        <p:nvSpPr>
          <p:cNvPr id="3" name="TextBox 2">
            <a:extLst>
              <a:ext uri="{FF2B5EF4-FFF2-40B4-BE49-F238E27FC236}">
                <a16:creationId xmlns:a16="http://schemas.microsoft.com/office/drawing/2014/main" id="{DC840C46-0F64-4B7D-B871-CB76B4F71F64}"/>
              </a:ext>
            </a:extLst>
          </p:cNvPr>
          <p:cNvSpPr txBox="1"/>
          <p:nvPr/>
        </p:nvSpPr>
        <p:spPr>
          <a:xfrm>
            <a:off x="5870699" y="1263743"/>
            <a:ext cx="3024326" cy="1311109"/>
          </a:xfrm>
          <a:prstGeom prst="rect">
            <a:avLst/>
          </a:prstGeom>
          <a:solidFill>
            <a:schemeClr val="bg1">
              <a:lumMod val="95000"/>
              <a:alpha val="55000"/>
            </a:schemeClr>
          </a:solidFill>
        </p:spPr>
        <p:txBody>
          <a:bodyPr wrap="square" lIns="182880" rIns="91440" rtlCol="0" anchor="ctr">
            <a:noAutofit/>
          </a:bodyPr>
          <a:lstStyle/>
          <a:p>
            <a:pPr algn="l"/>
            <a:r>
              <a:rPr lang="en-US" sz="2000" b="1" dirty="0">
                <a:solidFill>
                  <a:schemeClr val="accent2"/>
                </a:solidFill>
                <a:latin typeface="Calibri Light" panose="020F0302020204030204" pitchFamily="34" charset="0"/>
                <a:cs typeface="Calibri Light" panose="020F0302020204030204" pitchFamily="34" charset="0"/>
              </a:rPr>
              <a:t>“</a:t>
            </a:r>
            <a:r>
              <a:rPr lang="en-US" b="1" dirty="0">
                <a:solidFill>
                  <a:schemeClr val="accent2"/>
                </a:solidFill>
                <a:latin typeface="Calibri" panose="020F0502020204030204" pitchFamily="34" charset="0"/>
                <a:cs typeface="Calibri" panose="020F0502020204030204" pitchFamily="34" charset="0"/>
              </a:rPr>
              <a:t>We really can change more aggressively.”</a:t>
            </a:r>
          </a:p>
          <a:p>
            <a:pPr algn="l"/>
            <a:r>
              <a:rPr lang="en-US" sz="1400" dirty="0">
                <a:solidFill>
                  <a:schemeClr val="accent2"/>
                </a:solidFill>
                <a:latin typeface="Calibri" panose="020F0502020204030204" pitchFamily="34" charset="0"/>
                <a:cs typeface="Calibri" panose="020F0502020204030204" pitchFamily="34" charset="0"/>
              </a:rPr>
              <a:t>-Liberty Mutual Claims Manager &amp; VP of US retail markets.</a:t>
            </a:r>
          </a:p>
        </p:txBody>
      </p:sp>
      <p:sp>
        <p:nvSpPr>
          <p:cNvPr id="7" name="TextBox 6">
            <a:extLst>
              <a:ext uri="{FF2B5EF4-FFF2-40B4-BE49-F238E27FC236}">
                <a16:creationId xmlns:a16="http://schemas.microsoft.com/office/drawing/2014/main" id="{33417417-5C1B-479D-9710-8D40FC919C47}"/>
              </a:ext>
            </a:extLst>
          </p:cNvPr>
          <p:cNvSpPr txBox="1"/>
          <p:nvPr/>
        </p:nvSpPr>
        <p:spPr>
          <a:xfrm>
            <a:off x="5870699" y="2782938"/>
            <a:ext cx="3024327" cy="1361407"/>
          </a:xfrm>
          <a:prstGeom prst="rect">
            <a:avLst/>
          </a:prstGeom>
          <a:solidFill>
            <a:schemeClr val="bg1">
              <a:lumMod val="95000"/>
              <a:alpha val="55000"/>
            </a:schemeClr>
          </a:solidFill>
        </p:spPr>
        <p:txBody>
          <a:bodyPr wrap="square" lIns="182880" rIns="91440" rtlCol="0" anchor="ctr">
            <a:noAutofit/>
          </a:bodyPr>
          <a:lstStyle/>
          <a:p>
            <a:r>
              <a:rPr lang="en-US" sz="1400" b="0" i="0" u="none" strike="noStrike" dirty="0">
                <a:solidFill>
                  <a:schemeClr val="accent2"/>
                </a:solidFill>
                <a:effectLst/>
                <a:latin typeface="Calibri" panose="020F0502020204030204" pitchFamily="34" charset="0"/>
                <a:cs typeface="Calibri" panose="020F0502020204030204" pitchFamily="34" charset="0"/>
              </a:rPr>
              <a:t>USAA auto claims Vice President Anne Warner said her carrier had learned, </a:t>
            </a:r>
            <a:r>
              <a:rPr lang="en-US" b="0" i="0" u="none" strike="noStrike" dirty="0">
                <a:solidFill>
                  <a:schemeClr val="accent2"/>
                </a:solidFill>
                <a:effectLst/>
                <a:latin typeface="Calibri" panose="020F0502020204030204" pitchFamily="34" charset="0"/>
                <a:cs typeface="Calibri" panose="020F0502020204030204" pitchFamily="34" charset="0"/>
              </a:rPr>
              <a:t>“‘</a:t>
            </a:r>
            <a:r>
              <a:rPr lang="en-US" b="1" i="0" u="none" strike="noStrike" dirty="0">
                <a:solidFill>
                  <a:schemeClr val="accent2"/>
                </a:solidFill>
                <a:effectLst/>
                <a:latin typeface="Calibri" panose="020F0502020204030204" pitchFamily="34" charset="0"/>
                <a:cs typeface="Calibri" panose="020F0502020204030204" pitchFamily="34" charset="0"/>
              </a:rPr>
              <a:t>Let’s allow progress over perfection.</a:t>
            </a:r>
            <a:r>
              <a:rPr lang="en-US" b="0" i="0" u="none" strike="noStrike" dirty="0">
                <a:solidFill>
                  <a:schemeClr val="accent2"/>
                </a:solidFill>
                <a:effectLst/>
                <a:latin typeface="Calibri" panose="020F0502020204030204" pitchFamily="34" charset="0"/>
                <a:cs typeface="Calibri" panose="020F0502020204030204" pitchFamily="34" charset="0"/>
              </a:rPr>
              <a:t>'”</a:t>
            </a:r>
            <a:endParaRPr lang="en-US" dirty="0">
              <a:solidFill>
                <a:schemeClr val="accent2"/>
              </a:solidFill>
              <a:latin typeface="Calibri" panose="020F0502020204030204" pitchFamily="34" charset="0"/>
              <a:cs typeface="Calibri" panose="020F0502020204030204" pitchFamily="34" charset="0"/>
            </a:endParaRPr>
          </a:p>
        </p:txBody>
      </p:sp>
      <p:pic>
        <p:nvPicPr>
          <p:cNvPr id="1026" name="Picture 2" descr="Save Money with a Free Insurance Quote from Liberty Mutual | Liberty Mutual">
            <a:hlinkClick r:id="rId3"/>
            <a:extLst>
              <a:ext uri="{FF2B5EF4-FFF2-40B4-BE49-F238E27FC236}">
                <a16:creationId xmlns:a16="http://schemas.microsoft.com/office/drawing/2014/main" id="{542C2B95-C414-45E2-A306-BFA24D3ED9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395"/>
          <a:stretch/>
        </p:blipFill>
        <p:spPr bwMode="auto">
          <a:xfrm>
            <a:off x="9151724" y="1246638"/>
            <a:ext cx="1905000" cy="15736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drawing&#10;&#10;Description automatically generated">
            <a:extLst>
              <a:ext uri="{FF2B5EF4-FFF2-40B4-BE49-F238E27FC236}">
                <a16:creationId xmlns:a16="http://schemas.microsoft.com/office/drawing/2014/main" id="{E8E370B1-7FED-4018-9463-5F3B16379185}"/>
              </a:ext>
            </a:extLst>
          </p:cNvPr>
          <p:cNvPicPr>
            <a:picLocks noChangeAspect="1"/>
          </p:cNvPicPr>
          <p:nvPr/>
        </p:nvPicPr>
        <p:blipFill>
          <a:blip r:embed="rId5"/>
          <a:stretch>
            <a:fillRect/>
          </a:stretch>
        </p:blipFill>
        <p:spPr>
          <a:xfrm>
            <a:off x="9276188" y="2542417"/>
            <a:ext cx="1624362" cy="1786240"/>
          </a:xfrm>
          <a:prstGeom prst="rect">
            <a:avLst/>
          </a:prstGeom>
        </p:spPr>
      </p:pic>
      <p:sp>
        <p:nvSpPr>
          <p:cNvPr id="15" name="TextBox 14">
            <a:extLst>
              <a:ext uri="{FF2B5EF4-FFF2-40B4-BE49-F238E27FC236}">
                <a16:creationId xmlns:a16="http://schemas.microsoft.com/office/drawing/2014/main" id="{6F7510DF-F042-4AF8-9845-77E402AD9FF0}"/>
              </a:ext>
            </a:extLst>
          </p:cNvPr>
          <p:cNvSpPr txBox="1"/>
          <p:nvPr/>
        </p:nvSpPr>
        <p:spPr>
          <a:xfrm>
            <a:off x="5870699" y="4452419"/>
            <a:ext cx="3089056" cy="1646311"/>
          </a:xfrm>
          <a:prstGeom prst="rect">
            <a:avLst/>
          </a:prstGeom>
          <a:solidFill>
            <a:schemeClr val="bg1">
              <a:lumMod val="95000"/>
              <a:alpha val="55000"/>
            </a:schemeClr>
          </a:solidFill>
        </p:spPr>
        <p:txBody>
          <a:bodyPr wrap="square" lIns="182880" rIns="91440" rtlCol="0" anchor="ctr">
            <a:noAutofit/>
          </a:bodyPr>
          <a:lstStyle/>
          <a:p>
            <a:r>
              <a:rPr lang="en-US" b="1" i="0" u="none" strike="noStrike" dirty="0">
                <a:solidFill>
                  <a:schemeClr val="accent2"/>
                </a:solidFill>
                <a:effectLst/>
                <a:latin typeface="Calibri" panose="020F0502020204030204" pitchFamily="34" charset="0"/>
                <a:cs typeface="Calibri" panose="020F0502020204030204" pitchFamily="34" charset="0"/>
              </a:rPr>
              <a:t>“2020 posed a tipping point for claims, and insurers won’t revert to their old processes, </a:t>
            </a:r>
            <a:r>
              <a:rPr lang="en-US" sz="1400" b="0" i="0" u="none" strike="noStrike" dirty="0">
                <a:solidFill>
                  <a:schemeClr val="accent2"/>
                </a:solidFill>
                <a:effectLst/>
                <a:latin typeface="Calibri" panose="020F0502020204030204" pitchFamily="34" charset="0"/>
                <a:cs typeface="Calibri" panose="020F0502020204030204" pitchFamily="34" charset="0"/>
              </a:rPr>
              <a:t>LexisNexis auto claims Vice President Bill Brower predicted. </a:t>
            </a:r>
            <a:r>
              <a:rPr lang="en-US" b="0" i="0" u="none" strike="noStrike" dirty="0">
                <a:solidFill>
                  <a:schemeClr val="accent2"/>
                </a:solidFill>
                <a:effectLst/>
                <a:latin typeface="Calibri" panose="020F0502020204030204" pitchFamily="34" charset="0"/>
                <a:cs typeface="Calibri" panose="020F0502020204030204" pitchFamily="34" charset="0"/>
              </a:rPr>
              <a:t>“</a:t>
            </a:r>
            <a:r>
              <a:rPr lang="en-US" b="1" i="0" u="none" strike="noStrike" dirty="0">
                <a:solidFill>
                  <a:schemeClr val="accent2"/>
                </a:solidFill>
                <a:effectLst/>
                <a:latin typeface="Calibri" panose="020F0502020204030204" pitchFamily="34" charset="0"/>
                <a:cs typeface="Calibri" panose="020F0502020204030204" pitchFamily="34" charset="0"/>
              </a:rPr>
              <a:t>I think that will change</a:t>
            </a:r>
            <a:r>
              <a:rPr lang="en-US" b="0" i="0" u="none" strike="noStrike" dirty="0">
                <a:solidFill>
                  <a:schemeClr val="accent2"/>
                </a:solidFill>
                <a:effectLst/>
                <a:latin typeface="Calibri" panose="020F0502020204030204" pitchFamily="34" charset="0"/>
                <a:cs typeface="Calibri" panose="020F0502020204030204" pitchFamily="34" charset="0"/>
              </a:rPr>
              <a:t>,” </a:t>
            </a:r>
            <a:r>
              <a:rPr lang="en-US" sz="1400" b="0" i="0" u="none" strike="noStrike" dirty="0">
                <a:solidFill>
                  <a:schemeClr val="accent2"/>
                </a:solidFill>
                <a:effectLst/>
                <a:latin typeface="Calibri" panose="020F0502020204030204" pitchFamily="34" charset="0"/>
                <a:cs typeface="Calibri" panose="020F0502020204030204" pitchFamily="34" charset="0"/>
              </a:rPr>
              <a:t>he said.</a:t>
            </a:r>
            <a:endParaRPr lang="en-US" sz="1400" dirty="0">
              <a:solidFill>
                <a:schemeClr val="accent2"/>
              </a:solidFill>
              <a:latin typeface="Calibri" panose="020F0502020204030204" pitchFamily="34" charset="0"/>
              <a:cs typeface="Calibri" panose="020F0502020204030204" pitchFamily="34" charset="0"/>
            </a:endParaRPr>
          </a:p>
        </p:txBody>
      </p:sp>
      <p:sp>
        <p:nvSpPr>
          <p:cNvPr id="21" name="Content Placeholder 20">
            <a:extLst>
              <a:ext uri="{FF2B5EF4-FFF2-40B4-BE49-F238E27FC236}">
                <a16:creationId xmlns:a16="http://schemas.microsoft.com/office/drawing/2014/main" id="{7C4E1890-61F4-49BC-A7DA-5D0374800B97}"/>
              </a:ext>
            </a:extLst>
          </p:cNvPr>
          <p:cNvSpPr>
            <a:spLocks noGrp="1"/>
          </p:cNvSpPr>
          <p:nvPr>
            <p:ph sz="quarter" idx="25"/>
          </p:nvPr>
        </p:nvSpPr>
        <p:spPr/>
        <p:txBody>
          <a:bodyPr/>
          <a:lstStyle/>
          <a:p>
            <a:endParaRPr lang="en-US"/>
          </a:p>
        </p:txBody>
      </p:sp>
      <p:pic>
        <p:nvPicPr>
          <p:cNvPr id="3074" name="Picture 2" descr="LexisNexis interface and name to change this summer | NC State University  Libraries">
            <a:extLst>
              <a:ext uri="{FF2B5EF4-FFF2-40B4-BE49-F238E27FC236}">
                <a16:creationId xmlns:a16="http://schemas.microsoft.com/office/drawing/2014/main" id="{471E9FEF-C563-4F08-ABD7-8769DFD372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6189" y="4593205"/>
            <a:ext cx="2130410" cy="119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5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8401DA-AB89-4ECC-A82E-14CB23BA037D}"/>
              </a:ext>
            </a:extLst>
          </p:cNvPr>
          <p:cNvSpPr>
            <a:spLocks noGrp="1"/>
          </p:cNvSpPr>
          <p:nvPr>
            <p:ph sz="quarter" idx="25"/>
          </p:nvPr>
        </p:nvSpPr>
        <p:spPr/>
        <p:txBody>
          <a:bodyPr/>
          <a:lstStyle/>
          <a:p>
            <a:endParaRPr lang="en-US" dirty="0"/>
          </a:p>
        </p:txBody>
      </p:sp>
      <p:sp>
        <p:nvSpPr>
          <p:cNvPr id="3" name="Title 2">
            <a:extLst>
              <a:ext uri="{FF2B5EF4-FFF2-40B4-BE49-F238E27FC236}">
                <a16:creationId xmlns:a16="http://schemas.microsoft.com/office/drawing/2014/main" id="{91F26781-F4A3-495B-8A64-4BF60F57D41E}"/>
              </a:ext>
            </a:extLst>
          </p:cNvPr>
          <p:cNvSpPr>
            <a:spLocks noGrp="1"/>
          </p:cNvSpPr>
          <p:nvPr>
            <p:ph type="title"/>
          </p:nvPr>
        </p:nvSpPr>
        <p:spPr/>
        <p:txBody>
          <a:bodyPr/>
          <a:lstStyle/>
          <a:p>
            <a:r>
              <a:rPr lang="en-US" dirty="0"/>
              <a:t>Overview of Four Key P&amp;C Trends</a:t>
            </a:r>
          </a:p>
        </p:txBody>
      </p:sp>
      <p:sp>
        <p:nvSpPr>
          <p:cNvPr id="7" name="TextBox 6">
            <a:extLst>
              <a:ext uri="{FF2B5EF4-FFF2-40B4-BE49-F238E27FC236}">
                <a16:creationId xmlns:a16="http://schemas.microsoft.com/office/drawing/2014/main" id="{26574C69-2275-4F8D-8A77-CC42D6D009D3}"/>
              </a:ext>
            </a:extLst>
          </p:cNvPr>
          <p:cNvSpPr txBox="1"/>
          <p:nvPr/>
        </p:nvSpPr>
        <p:spPr>
          <a:xfrm>
            <a:off x="336552" y="1529801"/>
            <a:ext cx="3778248" cy="2308324"/>
          </a:xfrm>
          <a:prstGeom prst="rect">
            <a:avLst/>
          </a:prstGeom>
          <a:solidFill>
            <a:schemeClr val="bg1">
              <a:lumMod val="95000"/>
            </a:schemeClr>
          </a:solidFill>
        </p:spPr>
        <p:txBody>
          <a:bodyPr wrap="square">
            <a:spAutoFit/>
          </a:bodyPr>
          <a:lstStyle/>
          <a:p>
            <a:r>
              <a:rPr lang="en-US" b="1" dirty="0"/>
              <a:t>Trend 1</a:t>
            </a:r>
          </a:p>
          <a:p>
            <a:endParaRPr lang="en-US" b="1" dirty="0"/>
          </a:p>
          <a:p>
            <a:endParaRPr lang="en-US" b="1" dirty="0">
              <a:solidFill>
                <a:schemeClr val="accent1"/>
              </a:solidFill>
            </a:endParaRPr>
          </a:p>
          <a:p>
            <a:r>
              <a:rPr lang="en-US" b="1" dirty="0">
                <a:solidFill>
                  <a:schemeClr val="accent1"/>
                </a:solidFill>
              </a:rPr>
              <a:t>Sales Channel Disruption</a:t>
            </a:r>
          </a:p>
          <a:p>
            <a:r>
              <a:rPr lang="en-US" dirty="0"/>
              <a:t>Consumers are increasingly shopping and buying auto insurance online – fueling the growth of direct carriers</a:t>
            </a:r>
          </a:p>
        </p:txBody>
      </p:sp>
      <p:sp>
        <p:nvSpPr>
          <p:cNvPr id="4" name="TextBox 3">
            <a:extLst>
              <a:ext uri="{FF2B5EF4-FFF2-40B4-BE49-F238E27FC236}">
                <a16:creationId xmlns:a16="http://schemas.microsoft.com/office/drawing/2014/main" id="{71CBA867-CAF5-42B2-8E4A-36CC6AE1E639}"/>
              </a:ext>
            </a:extLst>
          </p:cNvPr>
          <p:cNvSpPr txBox="1"/>
          <p:nvPr/>
        </p:nvSpPr>
        <p:spPr>
          <a:xfrm>
            <a:off x="336551" y="3988433"/>
            <a:ext cx="3778248" cy="2031325"/>
          </a:xfrm>
          <a:prstGeom prst="rect">
            <a:avLst/>
          </a:prstGeom>
          <a:solidFill>
            <a:schemeClr val="bg1">
              <a:lumMod val="95000"/>
            </a:schemeClr>
          </a:solidFill>
        </p:spPr>
        <p:txBody>
          <a:bodyPr wrap="square">
            <a:spAutoFit/>
          </a:bodyPr>
          <a:lstStyle/>
          <a:p>
            <a:r>
              <a:rPr lang="en-US" b="1" dirty="0"/>
              <a:t>Trend 2</a:t>
            </a:r>
          </a:p>
          <a:p>
            <a:endParaRPr lang="en-US" b="1" dirty="0"/>
          </a:p>
          <a:p>
            <a:endParaRPr lang="en-US" b="1" dirty="0">
              <a:solidFill>
                <a:schemeClr val="accent1"/>
              </a:solidFill>
            </a:endParaRPr>
          </a:p>
          <a:p>
            <a:r>
              <a:rPr lang="en-US" b="1" dirty="0">
                <a:solidFill>
                  <a:schemeClr val="accent1"/>
                </a:solidFill>
              </a:rPr>
              <a:t>Consumer Loyalty Erosion</a:t>
            </a:r>
          </a:p>
          <a:p>
            <a:r>
              <a:rPr lang="en-US" dirty="0"/>
              <a:t>Many insurers offered rebates or reduced premiums to shore up customer satisfaction</a:t>
            </a:r>
          </a:p>
        </p:txBody>
      </p:sp>
      <p:sp>
        <p:nvSpPr>
          <p:cNvPr id="6" name="TextBox 5">
            <a:extLst>
              <a:ext uri="{FF2B5EF4-FFF2-40B4-BE49-F238E27FC236}">
                <a16:creationId xmlns:a16="http://schemas.microsoft.com/office/drawing/2014/main" id="{FD046DEF-FC1D-46FF-AFF3-235559098706}"/>
              </a:ext>
            </a:extLst>
          </p:cNvPr>
          <p:cNvSpPr txBox="1"/>
          <p:nvPr/>
        </p:nvSpPr>
        <p:spPr>
          <a:xfrm>
            <a:off x="4298954" y="1524720"/>
            <a:ext cx="3778248" cy="2308324"/>
          </a:xfrm>
          <a:prstGeom prst="rect">
            <a:avLst/>
          </a:prstGeom>
          <a:solidFill>
            <a:schemeClr val="bg1">
              <a:lumMod val="95000"/>
            </a:schemeClr>
          </a:solidFill>
        </p:spPr>
        <p:txBody>
          <a:bodyPr wrap="square">
            <a:spAutoFit/>
          </a:bodyPr>
          <a:lstStyle/>
          <a:p>
            <a:r>
              <a:rPr lang="en-US" b="1" dirty="0"/>
              <a:t>Trend 3</a:t>
            </a:r>
          </a:p>
          <a:p>
            <a:endParaRPr lang="en-US" b="1" dirty="0">
              <a:solidFill>
                <a:schemeClr val="accent1"/>
              </a:solidFill>
            </a:endParaRPr>
          </a:p>
          <a:p>
            <a:endParaRPr lang="en-US" b="1" dirty="0">
              <a:solidFill>
                <a:schemeClr val="accent1"/>
              </a:solidFill>
            </a:endParaRPr>
          </a:p>
          <a:p>
            <a:r>
              <a:rPr lang="en-US" b="1" dirty="0">
                <a:solidFill>
                  <a:schemeClr val="accent1"/>
                </a:solidFill>
              </a:rPr>
              <a:t>Speed-to-Market of Digital Claims</a:t>
            </a:r>
          </a:p>
          <a:p>
            <a:r>
              <a:rPr lang="en-US" dirty="0"/>
              <a:t>Insurers accelerated and widened the use of digital claims processing tools</a:t>
            </a:r>
          </a:p>
        </p:txBody>
      </p:sp>
      <p:sp>
        <p:nvSpPr>
          <p:cNvPr id="10" name="TextBox 9">
            <a:extLst>
              <a:ext uri="{FF2B5EF4-FFF2-40B4-BE49-F238E27FC236}">
                <a16:creationId xmlns:a16="http://schemas.microsoft.com/office/drawing/2014/main" id="{C961DF9B-3D3B-40A8-9456-6175D021170B}"/>
              </a:ext>
            </a:extLst>
          </p:cNvPr>
          <p:cNvSpPr txBox="1"/>
          <p:nvPr/>
        </p:nvSpPr>
        <p:spPr>
          <a:xfrm>
            <a:off x="8261356" y="1524720"/>
            <a:ext cx="3778248" cy="2308324"/>
          </a:xfrm>
          <a:prstGeom prst="rect">
            <a:avLst/>
          </a:prstGeom>
          <a:solidFill>
            <a:schemeClr val="bg1">
              <a:lumMod val="95000"/>
            </a:schemeClr>
          </a:solidFill>
        </p:spPr>
        <p:txBody>
          <a:bodyPr wrap="square">
            <a:spAutoFit/>
          </a:bodyPr>
          <a:lstStyle/>
          <a:p>
            <a:r>
              <a:rPr lang="en-US" b="1" dirty="0"/>
              <a:t>Trend 4</a:t>
            </a:r>
          </a:p>
          <a:p>
            <a:endParaRPr lang="en-US" b="1" dirty="0"/>
          </a:p>
          <a:p>
            <a:endParaRPr lang="en-US" b="1" dirty="0">
              <a:solidFill>
                <a:schemeClr val="accent1"/>
              </a:solidFill>
            </a:endParaRPr>
          </a:p>
          <a:p>
            <a:r>
              <a:rPr lang="en-US" b="1" dirty="0">
                <a:solidFill>
                  <a:schemeClr val="accent1"/>
                </a:solidFill>
              </a:rPr>
              <a:t>Lack of Needed Coverage </a:t>
            </a:r>
          </a:p>
          <a:p>
            <a:r>
              <a:rPr lang="en-US" dirty="0"/>
              <a:t>Business owners have lost trust in their insurers due to lack of support</a:t>
            </a:r>
          </a:p>
          <a:p>
            <a:endParaRPr lang="en-US" dirty="0">
              <a:solidFill>
                <a:schemeClr val="bg2"/>
              </a:solidFill>
            </a:endParaRPr>
          </a:p>
          <a:p>
            <a:endParaRPr lang="en-US" dirty="0">
              <a:solidFill>
                <a:schemeClr val="bg2"/>
              </a:solidFill>
            </a:endParaRPr>
          </a:p>
        </p:txBody>
      </p:sp>
      <p:grpSp>
        <p:nvGrpSpPr>
          <p:cNvPr id="8" name="Group 7">
            <a:extLst>
              <a:ext uri="{FF2B5EF4-FFF2-40B4-BE49-F238E27FC236}">
                <a16:creationId xmlns:a16="http://schemas.microsoft.com/office/drawing/2014/main" id="{F1EDDE81-EB07-4F66-B262-B3F2D692F525}"/>
              </a:ext>
            </a:extLst>
          </p:cNvPr>
          <p:cNvGrpSpPr/>
          <p:nvPr/>
        </p:nvGrpSpPr>
        <p:grpSpPr>
          <a:xfrm>
            <a:off x="2534398" y="1538451"/>
            <a:ext cx="1581912" cy="539496"/>
            <a:chOff x="9010142" y="-1679"/>
            <a:chExt cx="1581912" cy="597903"/>
          </a:xfrm>
        </p:grpSpPr>
        <p:sp>
          <p:nvSpPr>
            <p:cNvPr id="9" name="TextBox 8">
              <a:extLst>
                <a:ext uri="{FF2B5EF4-FFF2-40B4-BE49-F238E27FC236}">
                  <a16:creationId xmlns:a16="http://schemas.microsoft.com/office/drawing/2014/main" id="{077FC7A0-B5C3-4C11-B129-DA2AAE89E827}"/>
                </a:ext>
              </a:extLst>
            </p:cNvPr>
            <p:cNvSpPr txBox="1"/>
            <p:nvPr/>
          </p:nvSpPr>
          <p:spPr>
            <a:xfrm>
              <a:off x="9010142" y="-1679"/>
              <a:ext cx="1581912" cy="597903"/>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Auto </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Insurers</a:t>
              </a:r>
            </a:p>
          </p:txBody>
        </p:sp>
        <p:pic>
          <p:nvPicPr>
            <p:cNvPr id="11" name="Graphic 10" descr="Car">
              <a:extLst>
                <a:ext uri="{FF2B5EF4-FFF2-40B4-BE49-F238E27FC236}">
                  <a16:creationId xmlns:a16="http://schemas.microsoft.com/office/drawing/2014/main" id="{E3952A7F-18D1-4FC1-B91B-2B5309DA27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0050" y="29685"/>
              <a:ext cx="535173" cy="535174"/>
            </a:xfrm>
            <a:prstGeom prst="rect">
              <a:avLst/>
            </a:prstGeom>
          </p:spPr>
        </p:pic>
      </p:grpSp>
      <p:grpSp>
        <p:nvGrpSpPr>
          <p:cNvPr id="12" name="Group 11">
            <a:extLst>
              <a:ext uri="{FF2B5EF4-FFF2-40B4-BE49-F238E27FC236}">
                <a16:creationId xmlns:a16="http://schemas.microsoft.com/office/drawing/2014/main" id="{FEA5316A-1FA0-473B-B9B4-FDDF09D15084}"/>
              </a:ext>
            </a:extLst>
          </p:cNvPr>
          <p:cNvGrpSpPr/>
          <p:nvPr/>
        </p:nvGrpSpPr>
        <p:grpSpPr>
          <a:xfrm>
            <a:off x="6497904" y="1529801"/>
            <a:ext cx="1579298" cy="540513"/>
            <a:chOff x="9010142" y="-1679"/>
            <a:chExt cx="1798885" cy="615666"/>
          </a:xfrm>
        </p:grpSpPr>
        <p:sp>
          <p:nvSpPr>
            <p:cNvPr id="13" name="TextBox 12">
              <a:extLst>
                <a:ext uri="{FF2B5EF4-FFF2-40B4-BE49-F238E27FC236}">
                  <a16:creationId xmlns:a16="http://schemas.microsoft.com/office/drawing/2014/main" id="{ADC7C797-BD4A-40C3-9AA3-BD8DE87072A8}"/>
                </a:ext>
              </a:extLst>
            </p:cNvPr>
            <p:cNvSpPr txBox="1"/>
            <p:nvPr/>
          </p:nvSpPr>
          <p:spPr>
            <a:xfrm>
              <a:off x="9010142" y="-1679"/>
              <a:ext cx="1798885" cy="615666"/>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Property </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Insurers</a:t>
              </a:r>
            </a:p>
          </p:txBody>
        </p:sp>
        <p:pic>
          <p:nvPicPr>
            <p:cNvPr id="14" name="Graphic 13" descr="House">
              <a:extLst>
                <a:ext uri="{FF2B5EF4-FFF2-40B4-BE49-F238E27FC236}">
                  <a16:creationId xmlns:a16="http://schemas.microsoft.com/office/drawing/2014/main" id="{2DE086D3-84AE-420A-8018-0D00993F9C9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112649" y="29288"/>
              <a:ext cx="552016" cy="552015"/>
            </a:xfrm>
            <a:prstGeom prst="rect">
              <a:avLst/>
            </a:prstGeom>
          </p:spPr>
        </p:pic>
      </p:grpSp>
      <p:grpSp>
        <p:nvGrpSpPr>
          <p:cNvPr id="15" name="Group 14">
            <a:extLst>
              <a:ext uri="{FF2B5EF4-FFF2-40B4-BE49-F238E27FC236}">
                <a16:creationId xmlns:a16="http://schemas.microsoft.com/office/drawing/2014/main" id="{7749218D-BB95-49C3-AC2A-F9A435F27F52}"/>
              </a:ext>
            </a:extLst>
          </p:cNvPr>
          <p:cNvGrpSpPr/>
          <p:nvPr/>
        </p:nvGrpSpPr>
        <p:grpSpPr>
          <a:xfrm>
            <a:off x="2524405" y="3988433"/>
            <a:ext cx="1581912" cy="539496"/>
            <a:chOff x="9010142" y="-1679"/>
            <a:chExt cx="1581912" cy="597903"/>
          </a:xfrm>
        </p:grpSpPr>
        <p:sp>
          <p:nvSpPr>
            <p:cNvPr id="16" name="TextBox 15">
              <a:extLst>
                <a:ext uri="{FF2B5EF4-FFF2-40B4-BE49-F238E27FC236}">
                  <a16:creationId xmlns:a16="http://schemas.microsoft.com/office/drawing/2014/main" id="{E05D1CD5-F472-4705-89EE-3CFF06F18CBB}"/>
                </a:ext>
              </a:extLst>
            </p:cNvPr>
            <p:cNvSpPr txBox="1"/>
            <p:nvPr/>
          </p:nvSpPr>
          <p:spPr>
            <a:xfrm>
              <a:off x="9010142" y="-1679"/>
              <a:ext cx="1581912" cy="597903"/>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Auto </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Insurers</a:t>
              </a:r>
            </a:p>
          </p:txBody>
        </p:sp>
        <p:pic>
          <p:nvPicPr>
            <p:cNvPr id="17" name="Graphic 16" descr="Car">
              <a:extLst>
                <a:ext uri="{FF2B5EF4-FFF2-40B4-BE49-F238E27FC236}">
                  <a16:creationId xmlns:a16="http://schemas.microsoft.com/office/drawing/2014/main" id="{D93549F3-0719-44E2-920E-0532EB80B7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0050" y="29685"/>
              <a:ext cx="535173" cy="535174"/>
            </a:xfrm>
            <a:prstGeom prst="rect">
              <a:avLst/>
            </a:prstGeom>
          </p:spPr>
        </p:pic>
      </p:grpSp>
      <p:grpSp>
        <p:nvGrpSpPr>
          <p:cNvPr id="18" name="Group 17">
            <a:extLst>
              <a:ext uri="{FF2B5EF4-FFF2-40B4-BE49-F238E27FC236}">
                <a16:creationId xmlns:a16="http://schemas.microsoft.com/office/drawing/2014/main" id="{F3105AF5-1A21-459A-BBF0-2C40C8525840}"/>
              </a:ext>
            </a:extLst>
          </p:cNvPr>
          <p:cNvGrpSpPr/>
          <p:nvPr/>
        </p:nvGrpSpPr>
        <p:grpSpPr>
          <a:xfrm>
            <a:off x="10457692" y="1529801"/>
            <a:ext cx="1581912" cy="539496"/>
            <a:chOff x="9010142" y="-1679"/>
            <a:chExt cx="1581912" cy="539496"/>
          </a:xfrm>
        </p:grpSpPr>
        <p:sp>
          <p:nvSpPr>
            <p:cNvPr id="19" name="TextBox 18">
              <a:extLst>
                <a:ext uri="{FF2B5EF4-FFF2-40B4-BE49-F238E27FC236}">
                  <a16:creationId xmlns:a16="http://schemas.microsoft.com/office/drawing/2014/main" id="{21F711B9-9736-425A-85D1-8318D0441A26}"/>
                </a:ext>
              </a:extLst>
            </p:cNvPr>
            <p:cNvSpPr txBox="1"/>
            <p:nvPr/>
          </p:nvSpPr>
          <p:spPr>
            <a:xfrm>
              <a:off x="9010142" y="-1679"/>
              <a:ext cx="1581912" cy="539496"/>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Business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 Insurers</a:t>
              </a:r>
            </a:p>
          </p:txBody>
        </p:sp>
        <p:pic>
          <p:nvPicPr>
            <p:cNvPr id="20" name="Graphic 19" descr="Handshake">
              <a:extLst>
                <a:ext uri="{FF2B5EF4-FFF2-40B4-BE49-F238E27FC236}">
                  <a16:creationId xmlns:a16="http://schemas.microsoft.com/office/drawing/2014/main" id="{0A97DCA1-34C9-44E0-9EBD-5A0CBB3AA68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12649" y="35271"/>
              <a:ext cx="484632" cy="484632"/>
            </a:xfrm>
            <a:prstGeom prst="rect">
              <a:avLst/>
            </a:prstGeom>
          </p:spPr>
        </p:pic>
      </p:grpSp>
    </p:spTree>
    <p:extLst>
      <p:ext uri="{BB962C8B-B14F-4D97-AF65-F5344CB8AC3E}">
        <p14:creationId xmlns:p14="http://schemas.microsoft.com/office/powerpoint/2010/main" val="3798976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F526FF-992C-4DDD-BF51-8831F5597017}"/>
              </a:ext>
            </a:extLst>
          </p:cNvPr>
          <p:cNvSpPr>
            <a:spLocks noGrp="1"/>
          </p:cNvSpPr>
          <p:nvPr>
            <p:ph type="body" sz="quarter" idx="13"/>
          </p:nvPr>
        </p:nvSpPr>
        <p:spPr/>
        <p:txBody>
          <a:bodyPr/>
          <a:lstStyle/>
          <a:p>
            <a:r>
              <a:rPr lang="en-US" dirty="0"/>
              <a:t>Auto Insurance</a:t>
            </a:r>
          </a:p>
        </p:txBody>
      </p:sp>
      <p:sp>
        <p:nvSpPr>
          <p:cNvPr id="3" name="Text Placeholder 2">
            <a:extLst>
              <a:ext uri="{FF2B5EF4-FFF2-40B4-BE49-F238E27FC236}">
                <a16:creationId xmlns:a16="http://schemas.microsoft.com/office/drawing/2014/main" id="{FE0A3A5F-2F2C-4910-A335-5297426900C2}"/>
              </a:ext>
            </a:extLst>
          </p:cNvPr>
          <p:cNvSpPr>
            <a:spLocks noGrp="1"/>
          </p:cNvSpPr>
          <p:nvPr>
            <p:ph type="body" sz="quarter" idx="31"/>
          </p:nvPr>
        </p:nvSpPr>
        <p:spPr/>
        <p:txBody>
          <a:bodyPr/>
          <a:lstStyle/>
          <a:p>
            <a:r>
              <a:rPr lang="en-US" dirty="0"/>
              <a:t>01</a:t>
            </a:r>
          </a:p>
        </p:txBody>
      </p:sp>
    </p:spTree>
    <p:extLst>
      <p:ext uri="{BB962C8B-B14F-4D97-AF65-F5344CB8AC3E}">
        <p14:creationId xmlns:p14="http://schemas.microsoft.com/office/powerpoint/2010/main" val="1973844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ultiple interweaving highways with cars driving in different directions">
            <a:extLst>
              <a:ext uri="{FF2B5EF4-FFF2-40B4-BE49-F238E27FC236}">
                <a16:creationId xmlns:a16="http://schemas.microsoft.com/office/drawing/2014/main" id="{F7677D44-AAD1-4BC0-BBDC-3D64D9C5058E}"/>
              </a:ext>
            </a:extLst>
          </p:cNvPr>
          <p:cNvPicPr>
            <a:picLocks noGrp="1" noChangeAspect="1"/>
          </p:cNvPicPr>
          <p:nvPr>
            <p:ph sz="quarter" idx="25"/>
          </p:nvPr>
        </p:nvPicPr>
        <p:blipFill rotWithShape="1">
          <a:blip r:embed="rId2"/>
          <a:srcRect l="35943"/>
          <a:stretch/>
        </p:blipFill>
        <p:spPr>
          <a:xfrm rot="16200000">
            <a:off x="281794" y="1261249"/>
            <a:ext cx="4972811" cy="4863297"/>
          </a:xfrm>
        </p:spPr>
      </p:pic>
      <p:sp>
        <p:nvSpPr>
          <p:cNvPr id="3" name="Title 2">
            <a:extLst>
              <a:ext uri="{FF2B5EF4-FFF2-40B4-BE49-F238E27FC236}">
                <a16:creationId xmlns:a16="http://schemas.microsoft.com/office/drawing/2014/main" id="{83C0B1F4-113C-4957-99B6-5F026C54317E}"/>
              </a:ext>
            </a:extLst>
          </p:cNvPr>
          <p:cNvSpPr>
            <a:spLocks noGrp="1"/>
          </p:cNvSpPr>
          <p:nvPr>
            <p:ph type="title"/>
          </p:nvPr>
        </p:nvSpPr>
        <p:spPr/>
        <p:txBody>
          <a:bodyPr/>
          <a:lstStyle/>
          <a:p>
            <a:r>
              <a:rPr lang="en-US" dirty="0"/>
              <a:t>Auto Insurance: The New Normal of Shopping and Switching</a:t>
            </a:r>
          </a:p>
        </p:txBody>
      </p:sp>
      <p:sp>
        <p:nvSpPr>
          <p:cNvPr id="5" name="TextBox 4">
            <a:extLst>
              <a:ext uri="{FF2B5EF4-FFF2-40B4-BE49-F238E27FC236}">
                <a16:creationId xmlns:a16="http://schemas.microsoft.com/office/drawing/2014/main" id="{81670D5E-F0F4-4D52-88B7-7D8F29ACA979}"/>
              </a:ext>
            </a:extLst>
          </p:cNvPr>
          <p:cNvSpPr txBox="1"/>
          <p:nvPr/>
        </p:nvSpPr>
        <p:spPr>
          <a:xfrm>
            <a:off x="3048000" y="3246288"/>
            <a:ext cx="6096000" cy="369332"/>
          </a:xfrm>
          <a:prstGeom prst="rect">
            <a:avLst/>
          </a:prstGeom>
          <a:noFill/>
        </p:spPr>
        <p:txBody>
          <a:bodyPr wrap="square">
            <a:spAutoFit/>
          </a:bodyPr>
          <a:lstStyle/>
          <a:p>
            <a:r>
              <a:rPr lang="en-US" b="0" i="0" u="none" strike="noStrike" dirty="0">
                <a:solidFill>
                  <a:srgbClr val="000000"/>
                </a:solidFill>
                <a:effectLst/>
                <a:latin typeface="Times New Roman" panose="02020603050405020304" pitchFamily="18" charset="0"/>
              </a:rPr>
              <a:t> </a:t>
            </a:r>
            <a:endParaRPr lang="en-US" dirty="0"/>
          </a:p>
        </p:txBody>
      </p:sp>
      <p:sp>
        <p:nvSpPr>
          <p:cNvPr id="7" name="TextBox 6">
            <a:extLst>
              <a:ext uri="{FF2B5EF4-FFF2-40B4-BE49-F238E27FC236}">
                <a16:creationId xmlns:a16="http://schemas.microsoft.com/office/drawing/2014/main" id="{F3BDD231-0532-445F-9927-A81DB5D44462}"/>
              </a:ext>
            </a:extLst>
          </p:cNvPr>
          <p:cNvSpPr txBox="1"/>
          <p:nvPr/>
        </p:nvSpPr>
        <p:spPr>
          <a:xfrm>
            <a:off x="5884225" y="1166916"/>
            <a:ext cx="5508108" cy="5691083"/>
          </a:xfrm>
          <a:prstGeom prst="rect">
            <a:avLst/>
          </a:prstGeom>
          <a:noFill/>
        </p:spPr>
        <p:txBody>
          <a:bodyPr wrap="square" lIns="45720" rIns="45720" rtlCol="0">
            <a:noAutofit/>
          </a:bodyPr>
          <a:lstStyle/>
          <a:p>
            <a:pPr algn="l"/>
            <a:r>
              <a:rPr lang="en-US" sz="1600" dirty="0">
                <a:latin typeface="Calibri Light" panose="020F0302020204030204" pitchFamily="34" charset="0"/>
                <a:cs typeface="Calibri Light" panose="020F0302020204030204" pitchFamily="34" charset="0"/>
              </a:rPr>
              <a:t>Economic constraints, shelter-in-place orders, and the dramatic (and almost overnight shift) to remote working made many consumers rethink the value of their existing car insurance.</a:t>
            </a:r>
          </a:p>
          <a:p>
            <a:pPr algn="l"/>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Despite insurers providing premium rebates to address customer cost concerns, most customers were still looking for further monetary relief via shopping for a new carrier (19%) or switching to a new carrier (20%). </a:t>
            </a:r>
            <a:r>
              <a:rPr lang="en-US" sz="1600" baseline="30000" dirty="0">
                <a:latin typeface="Calibri Light" panose="020F0302020204030204" pitchFamily="34" charset="0"/>
                <a:cs typeface="Calibri Light" panose="020F0302020204030204" pitchFamily="34" charset="0"/>
              </a:rPr>
              <a:t>1 </a:t>
            </a:r>
            <a:r>
              <a:rPr lang="en-US" sz="1600" dirty="0">
                <a:latin typeface="Calibri Light" panose="020F0302020204030204" pitchFamily="34" charset="0"/>
                <a:cs typeface="Calibri Light" panose="020F0302020204030204" pitchFamily="34" charset="0"/>
              </a:rPr>
              <a:t>In fact, recent studies have shown, consumers have displayed a 20% increase in price sensitivity when considering carriers. </a:t>
            </a:r>
            <a:r>
              <a:rPr lang="en-US" sz="1600" baseline="30000" dirty="0">
                <a:latin typeface="Calibri Light" panose="020F0302020204030204" pitchFamily="34" charset="0"/>
                <a:cs typeface="Calibri Light" panose="020F0302020204030204" pitchFamily="34" charset="0"/>
              </a:rPr>
              <a:t>1 </a:t>
            </a:r>
          </a:p>
          <a:p>
            <a:pPr algn="l"/>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Further, perceptions and satisfaction with their current auto insurer continued to decline (by 31% in just three weeks), alone resulting in more than a 2x increase in the propensity to shop or switch.</a:t>
            </a:r>
            <a:r>
              <a:rPr lang="en-US" sz="1600" baseline="30000" dirty="0">
                <a:latin typeface="Calibri Light" panose="020F0302020204030204" pitchFamily="34" charset="0"/>
                <a:cs typeface="Calibri Light" panose="020F0302020204030204" pitchFamily="34" charset="0"/>
              </a:rPr>
              <a:t> 1 </a:t>
            </a:r>
            <a:endParaRPr lang="en-US" sz="1600" dirty="0">
              <a:latin typeface="Calibri Light" panose="020F0302020204030204" pitchFamily="34" charset="0"/>
              <a:cs typeface="Calibri Light" panose="020F0302020204030204" pitchFamily="34" charset="0"/>
            </a:endParaRPr>
          </a:p>
          <a:p>
            <a:pPr algn="l"/>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As consumers display increased motivations to shop for insurance, many are doing so online – more than 90% say they are open to shopping online.</a:t>
            </a:r>
            <a:r>
              <a:rPr lang="en-US" sz="1600" baseline="30000" dirty="0">
                <a:latin typeface="Calibri Light" panose="020F0302020204030204" pitchFamily="34" charset="0"/>
                <a:cs typeface="Calibri Light" panose="020F0302020204030204" pitchFamily="34" charset="0"/>
              </a:rPr>
              <a:t> 1 </a:t>
            </a:r>
            <a:r>
              <a:rPr lang="en-US" sz="1600" dirty="0">
                <a:latin typeface="Calibri Light" panose="020F0302020204030204" pitchFamily="34" charset="0"/>
                <a:cs typeface="Calibri Light" panose="020F0302020204030204" pitchFamily="34" charset="0"/>
              </a:rPr>
              <a:t> In doing so, consumers are finding some of the lowest rates are with direct auto insurance carriers, which appears to be accelerating the growth of that channel.</a:t>
            </a:r>
          </a:p>
          <a:p>
            <a:pPr algn="l"/>
            <a:endParaRPr lang="en-US" sz="1600" dirty="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1162F77C-C480-4422-8D01-9F05CD5584E2}"/>
              </a:ext>
            </a:extLst>
          </p:cNvPr>
          <p:cNvSpPr txBox="1"/>
          <p:nvPr/>
        </p:nvSpPr>
        <p:spPr>
          <a:xfrm>
            <a:off x="5884225" y="6522545"/>
            <a:ext cx="2218375" cy="246221"/>
          </a:xfrm>
          <a:prstGeom prst="rect">
            <a:avLst/>
          </a:prstGeom>
          <a:noFill/>
        </p:spPr>
        <p:txBody>
          <a:bodyPr wrap="square">
            <a:spAutoFit/>
          </a:bodyPr>
          <a:lstStyle/>
          <a:p>
            <a:r>
              <a:rPr lang="en-US" sz="1000" b="0" i="1" u="none" strike="noStrike" baseline="30000" dirty="0">
                <a:solidFill>
                  <a:srgbClr val="3C3C3C"/>
                </a:solidFill>
                <a:effectLst/>
                <a:latin typeface="Calibri Light" panose="020F0302020204030204" pitchFamily="34" charset="0"/>
              </a:rPr>
              <a:t>1 </a:t>
            </a:r>
            <a:r>
              <a:rPr lang="en-US" sz="1000" b="0" i="1" u="sng" strike="noStrike" dirty="0">
                <a:solidFill>
                  <a:srgbClr val="000000"/>
                </a:solidFill>
                <a:effectLst/>
                <a:latin typeface="Calibri Light" panose="020F0302020204030204" pitchFamily="34" charset="0"/>
                <a:hlinkClick r:id="rId3"/>
              </a:rPr>
              <a:t>HubSpot Auto Insurance Study</a:t>
            </a:r>
            <a:endParaRPr lang="en-US" sz="1000" dirty="0"/>
          </a:p>
        </p:txBody>
      </p:sp>
      <p:grpSp>
        <p:nvGrpSpPr>
          <p:cNvPr id="8" name="Group 7">
            <a:extLst>
              <a:ext uri="{FF2B5EF4-FFF2-40B4-BE49-F238E27FC236}">
                <a16:creationId xmlns:a16="http://schemas.microsoft.com/office/drawing/2014/main" id="{3E60FF28-F7BD-4265-B512-A08BE3CDAE4F}"/>
              </a:ext>
            </a:extLst>
          </p:cNvPr>
          <p:cNvGrpSpPr/>
          <p:nvPr/>
        </p:nvGrpSpPr>
        <p:grpSpPr>
          <a:xfrm>
            <a:off x="9146947" y="-20062"/>
            <a:ext cx="1798885" cy="615666"/>
            <a:chOff x="9010142" y="-1679"/>
            <a:chExt cx="1798885" cy="615666"/>
          </a:xfrm>
        </p:grpSpPr>
        <p:sp>
          <p:nvSpPr>
            <p:cNvPr id="9" name="TextBox 8">
              <a:extLst>
                <a:ext uri="{FF2B5EF4-FFF2-40B4-BE49-F238E27FC236}">
                  <a16:creationId xmlns:a16="http://schemas.microsoft.com/office/drawing/2014/main" id="{16FF4479-80E2-4FD3-BF76-F740D196CF4B}"/>
                </a:ext>
              </a:extLst>
            </p:cNvPr>
            <p:cNvSpPr txBox="1"/>
            <p:nvPr/>
          </p:nvSpPr>
          <p:spPr>
            <a:xfrm>
              <a:off x="9010142" y="-1679"/>
              <a:ext cx="1798885" cy="615666"/>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Auto Insurers</a:t>
              </a:r>
            </a:p>
          </p:txBody>
        </p:sp>
        <p:pic>
          <p:nvPicPr>
            <p:cNvPr id="11" name="Graphic 10" descr="Car">
              <a:extLst>
                <a:ext uri="{FF2B5EF4-FFF2-40B4-BE49-F238E27FC236}">
                  <a16:creationId xmlns:a16="http://schemas.microsoft.com/office/drawing/2014/main" id="{E575BD32-7BAC-4C06-8CCC-DF8FC5ADB9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2649" y="4695"/>
              <a:ext cx="549150" cy="549150"/>
            </a:xfrm>
            <a:prstGeom prst="rect">
              <a:avLst/>
            </a:prstGeom>
          </p:spPr>
        </p:pic>
      </p:grpSp>
    </p:spTree>
    <p:extLst>
      <p:ext uri="{BB962C8B-B14F-4D97-AF65-F5344CB8AC3E}">
        <p14:creationId xmlns:p14="http://schemas.microsoft.com/office/powerpoint/2010/main" val="1956547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5B4108A4-7E37-4479-A9E1-08DB3329E4E0}"/>
              </a:ext>
            </a:extLst>
          </p:cNvPr>
          <p:cNvSpPr txBox="1">
            <a:spLocks/>
          </p:cNvSpPr>
          <p:nvPr/>
        </p:nvSpPr>
        <p:spPr>
          <a:xfrm>
            <a:off x="273906" y="285522"/>
            <a:ext cx="8149635" cy="951168"/>
          </a:xfrm>
          <a:prstGeom prst="rect">
            <a:avLst/>
          </a:prstGeom>
        </p:spPr>
        <p:txBody>
          <a:bodyPr lIns="45720" tIns="0" rIns="45720" bIns="0"/>
          <a:lstStyle>
            <a:lvl1pPr algn="l" defTabSz="609585" rtl="0" fontAlgn="base">
              <a:lnSpc>
                <a:spcPts val="3200"/>
              </a:lnSpc>
              <a:spcBef>
                <a:spcPct val="0"/>
              </a:spcBef>
              <a:spcAft>
                <a:spcPct val="0"/>
              </a:spcAft>
              <a:defRPr sz="2800" b="0" i="0" kern="120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lgn="ctr" defTabSz="609585" rtl="0" fontAlgn="base">
              <a:spcBef>
                <a:spcPct val="0"/>
              </a:spcBef>
              <a:spcAft>
                <a:spcPct val="0"/>
              </a:spcAft>
              <a:defRPr sz="5867">
                <a:solidFill>
                  <a:schemeClr val="tx1"/>
                </a:solidFill>
                <a:latin typeface="Arial" panose="020B0604020202020204" pitchFamily="34" charset="0"/>
              </a:defRPr>
            </a:lvl2pPr>
            <a:lvl3pPr algn="ctr" defTabSz="609585" rtl="0" fontAlgn="base">
              <a:spcBef>
                <a:spcPct val="0"/>
              </a:spcBef>
              <a:spcAft>
                <a:spcPct val="0"/>
              </a:spcAft>
              <a:defRPr sz="5867">
                <a:solidFill>
                  <a:schemeClr val="tx1"/>
                </a:solidFill>
                <a:latin typeface="Arial" panose="020B0604020202020204" pitchFamily="34" charset="0"/>
              </a:defRPr>
            </a:lvl3pPr>
            <a:lvl4pPr algn="ctr" defTabSz="609585" rtl="0" fontAlgn="base">
              <a:spcBef>
                <a:spcPct val="0"/>
              </a:spcBef>
              <a:spcAft>
                <a:spcPct val="0"/>
              </a:spcAft>
              <a:defRPr sz="5867">
                <a:solidFill>
                  <a:schemeClr val="tx1"/>
                </a:solidFill>
                <a:latin typeface="Arial" panose="020B0604020202020204" pitchFamily="34" charset="0"/>
              </a:defRPr>
            </a:lvl4pPr>
            <a:lvl5pPr algn="ctr" defTabSz="609585" rtl="0" fontAlgn="base">
              <a:spcBef>
                <a:spcPct val="0"/>
              </a:spcBef>
              <a:spcAft>
                <a:spcPct val="0"/>
              </a:spcAft>
              <a:defRPr sz="5867">
                <a:solidFill>
                  <a:schemeClr val="tx1"/>
                </a:solidFill>
                <a:latin typeface="Arial" panose="020B0604020202020204" pitchFamily="34" charset="0"/>
              </a:defRPr>
            </a:lvl5pPr>
            <a:lvl6pPr marL="609585" algn="ctr" defTabSz="609585" rtl="0" fontAlgn="base">
              <a:spcBef>
                <a:spcPct val="0"/>
              </a:spcBef>
              <a:spcAft>
                <a:spcPct val="0"/>
              </a:spcAft>
              <a:defRPr sz="5867">
                <a:solidFill>
                  <a:schemeClr val="tx1"/>
                </a:solidFill>
                <a:latin typeface="Arial" panose="020B0604020202020204" pitchFamily="34" charset="0"/>
              </a:defRPr>
            </a:lvl6pPr>
            <a:lvl7pPr marL="1219170" algn="ctr" defTabSz="609585" rtl="0" fontAlgn="base">
              <a:spcBef>
                <a:spcPct val="0"/>
              </a:spcBef>
              <a:spcAft>
                <a:spcPct val="0"/>
              </a:spcAft>
              <a:defRPr sz="5867">
                <a:solidFill>
                  <a:schemeClr val="tx1"/>
                </a:solidFill>
                <a:latin typeface="Arial" panose="020B0604020202020204" pitchFamily="34" charset="0"/>
              </a:defRPr>
            </a:lvl7pPr>
            <a:lvl8pPr marL="1828754" algn="ctr" defTabSz="609585" rtl="0" fontAlgn="base">
              <a:spcBef>
                <a:spcPct val="0"/>
              </a:spcBef>
              <a:spcAft>
                <a:spcPct val="0"/>
              </a:spcAft>
              <a:defRPr sz="5867">
                <a:solidFill>
                  <a:schemeClr val="tx1"/>
                </a:solidFill>
                <a:latin typeface="Arial" panose="020B0604020202020204" pitchFamily="34" charset="0"/>
              </a:defRPr>
            </a:lvl8pPr>
            <a:lvl9pPr marL="2438339" algn="ctr" defTabSz="609585" rtl="0" fontAlgn="base">
              <a:spcBef>
                <a:spcPct val="0"/>
              </a:spcBef>
              <a:spcAft>
                <a:spcPct val="0"/>
              </a:spcAft>
              <a:defRPr sz="5867">
                <a:solidFill>
                  <a:schemeClr val="tx1"/>
                </a:solidFill>
                <a:latin typeface="Arial" panose="020B0604020202020204" pitchFamily="34" charset="0"/>
              </a:defRPr>
            </a:lvl9pPr>
          </a:lstStyle>
          <a:p>
            <a:r>
              <a:rPr lang="en-US" dirty="0"/>
              <a:t>Consumers are increasingly shopping and buying auto insurance online – fueling the growth of direct carriers</a:t>
            </a:r>
          </a:p>
        </p:txBody>
      </p:sp>
      <p:pic>
        <p:nvPicPr>
          <p:cNvPr id="6" name="Picture 5" descr="Busy highway above water">
            <a:extLst>
              <a:ext uri="{FF2B5EF4-FFF2-40B4-BE49-F238E27FC236}">
                <a16:creationId xmlns:a16="http://schemas.microsoft.com/office/drawing/2014/main" id="{B4D9CBF5-8F77-4009-B1D2-4091FFA558E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52379" r="1"/>
          <a:stretch/>
        </p:blipFill>
        <p:spPr>
          <a:xfrm flipH="1">
            <a:off x="8468047" y="0"/>
            <a:ext cx="3723951" cy="5212125"/>
          </a:xfrm>
          <a:prstGeom prst="rect">
            <a:avLst/>
          </a:prstGeom>
        </p:spPr>
      </p:pic>
      <p:sp>
        <p:nvSpPr>
          <p:cNvPr id="8" name="Rectangle 7">
            <a:extLst>
              <a:ext uri="{FF2B5EF4-FFF2-40B4-BE49-F238E27FC236}">
                <a16:creationId xmlns:a16="http://schemas.microsoft.com/office/drawing/2014/main" id="{225A38A7-21A0-4562-9A04-5DD1D419F5B7}"/>
              </a:ext>
            </a:extLst>
          </p:cNvPr>
          <p:cNvSpPr/>
          <p:nvPr/>
        </p:nvSpPr>
        <p:spPr>
          <a:xfrm>
            <a:off x="9112649" y="1112293"/>
            <a:ext cx="3123855" cy="3720231"/>
          </a:xfrm>
          <a:prstGeom prst="rect">
            <a:avLst/>
          </a:prstGeom>
          <a:solidFill>
            <a:schemeClr val="bg1">
              <a:lumMod val="95000"/>
              <a:alpha val="5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endParaRPr lang="en-US" sz="1400" dirty="0">
              <a:solidFill>
                <a:schemeClr val="tx1"/>
              </a:solidFill>
              <a:latin typeface="Calibri" panose="020F0502020204030204" pitchFamily="34" charset="0"/>
              <a:cs typeface="Calibri" panose="020F0502020204030204" pitchFamily="34" charset="0"/>
            </a:endParaRPr>
          </a:p>
          <a:p>
            <a:pPr algn="ctr"/>
            <a:endParaRPr lang="en-US" sz="1400" dirty="0">
              <a:solidFill>
                <a:schemeClr val="tx1"/>
              </a:solidFill>
              <a:latin typeface="Calibri" panose="020F0502020204030204" pitchFamily="34" charset="0"/>
              <a:cs typeface="Calibri" panose="020F0502020204030204" pitchFamily="34" charset="0"/>
            </a:endParaRPr>
          </a:p>
          <a:p>
            <a:pPr algn="ctr"/>
            <a:endParaRPr lang="en-US" sz="1400" dirty="0">
              <a:solidFill>
                <a:schemeClr val="tx1"/>
              </a:solidFill>
              <a:latin typeface="Calibri" panose="020F0502020204030204" pitchFamily="34" charset="0"/>
              <a:cs typeface="Calibri" panose="020F0502020204030204" pitchFamily="34" charset="0"/>
            </a:endParaRPr>
          </a:p>
          <a:p>
            <a:pPr algn="ctr"/>
            <a:endParaRPr lang="en-US" sz="1400" dirty="0">
              <a:solidFill>
                <a:schemeClr val="tx1"/>
              </a:solidFill>
              <a:latin typeface="Calibri" panose="020F0502020204030204" pitchFamily="34" charset="0"/>
              <a:cs typeface="Calibri" panose="020F0502020204030204" pitchFamily="34" charset="0"/>
            </a:endParaRPr>
          </a:p>
          <a:p>
            <a:pPr algn="ctr"/>
            <a:endParaRPr lang="en-US" sz="1400" dirty="0">
              <a:solidFill>
                <a:schemeClr val="tx1"/>
              </a:solidFill>
              <a:latin typeface="Calibri" panose="020F0502020204030204" pitchFamily="34" charset="0"/>
              <a:cs typeface="Calibri" panose="020F0502020204030204" pitchFamily="34" charset="0"/>
            </a:endParaRPr>
          </a:p>
          <a:p>
            <a:pPr algn="ctr"/>
            <a:r>
              <a:rPr lang="en-US" sz="1400" dirty="0">
                <a:solidFill>
                  <a:schemeClr val="tx1"/>
                </a:solidFill>
                <a:latin typeface="Calibri" panose="020F0502020204030204" pitchFamily="34" charset="0"/>
                <a:cs typeface="Calibri" panose="020F0502020204030204" pitchFamily="34" charset="0"/>
              </a:rPr>
              <a:t>GEICO and Progressive have captured nearly 92% of all premium growth in </a:t>
            </a:r>
            <a:br>
              <a:rPr lang="en-US" sz="1400" dirty="0">
                <a:solidFill>
                  <a:schemeClr val="tx1"/>
                </a:solidFill>
                <a:latin typeface="Calibri" panose="020F0502020204030204" pitchFamily="34" charset="0"/>
                <a:cs typeface="Calibri" panose="020F0502020204030204" pitchFamily="34" charset="0"/>
              </a:rPr>
            </a:br>
            <a:r>
              <a:rPr lang="en-US" sz="1400" dirty="0">
                <a:solidFill>
                  <a:schemeClr val="tx1"/>
                </a:solidFill>
                <a:latin typeface="Calibri" panose="020F0502020204030204" pitchFamily="34" charset="0"/>
                <a:cs typeface="Calibri" panose="020F0502020204030204" pitchFamily="34" charset="0"/>
              </a:rPr>
              <a:t>2019 and will likely see a boost due to increased price sensitivity among consumers due to COVID</a:t>
            </a:r>
            <a:r>
              <a:rPr lang="en-US" sz="1400" baseline="30000" dirty="0">
                <a:solidFill>
                  <a:schemeClr val="tx1"/>
                </a:solidFill>
                <a:latin typeface="Calibri" panose="020F0502020204030204" pitchFamily="34" charset="0"/>
                <a:cs typeface="Calibri" panose="020F0502020204030204" pitchFamily="34" charset="0"/>
              </a:rPr>
              <a:t>1</a:t>
            </a:r>
            <a:r>
              <a:rPr lang="en-US" sz="1400" dirty="0">
                <a:solidFill>
                  <a:schemeClr val="bg1">
                    <a:lumMod val="95000"/>
                  </a:schemeClr>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AC5D1B28-ED39-4948-B02F-EC98DF904CFB}"/>
              </a:ext>
            </a:extLst>
          </p:cNvPr>
          <p:cNvSpPr txBox="1"/>
          <p:nvPr/>
        </p:nvSpPr>
        <p:spPr>
          <a:xfrm>
            <a:off x="1378453" y="1237987"/>
            <a:ext cx="6992312" cy="615553"/>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Over half of consumers are planning to shop or switch auto insurers</a:t>
            </a:r>
          </a:p>
          <a:p>
            <a:r>
              <a:rPr lang="en-US" sz="1600" dirty="0">
                <a:latin typeface="Calibri" panose="020F0502020204030204" pitchFamily="34" charset="0"/>
                <a:cs typeface="Calibri" panose="020F0502020204030204" pitchFamily="34" charset="0"/>
              </a:rPr>
              <a:t>Why? Consumers are looking to lower household costs</a:t>
            </a:r>
          </a:p>
        </p:txBody>
      </p:sp>
      <p:sp>
        <p:nvSpPr>
          <p:cNvPr id="21" name="Isosceles Triangle 20">
            <a:extLst>
              <a:ext uri="{FF2B5EF4-FFF2-40B4-BE49-F238E27FC236}">
                <a16:creationId xmlns:a16="http://schemas.microsoft.com/office/drawing/2014/main" id="{7AE4D243-5600-4ECB-988D-B55F329967AE}"/>
              </a:ext>
            </a:extLst>
          </p:cNvPr>
          <p:cNvSpPr/>
          <p:nvPr/>
        </p:nvSpPr>
        <p:spPr>
          <a:xfrm rot="5400000">
            <a:off x="1843545" y="1940280"/>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23" name="Rectangle 22">
            <a:extLst>
              <a:ext uri="{FF2B5EF4-FFF2-40B4-BE49-F238E27FC236}">
                <a16:creationId xmlns:a16="http://schemas.microsoft.com/office/drawing/2014/main" id="{68AF22D2-3EA8-4866-A81A-F6F331DB043F}"/>
              </a:ext>
            </a:extLst>
          </p:cNvPr>
          <p:cNvSpPr/>
          <p:nvPr/>
        </p:nvSpPr>
        <p:spPr>
          <a:xfrm>
            <a:off x="2211711" y="1856135"/>
            <a:ext cx="5772064" cy="446444"/>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a:solidFill>
                <a:schemeClr val="tx1"/>
              </a:solidFill>
              <a:latin typeface="Calibri Light" panose="020F0302020204030204" pitchFamily="34" charset="0"/>
              <a:cs typeface="Calibri Light" panose="020F0302020204030204" pitchFamily="34" charset="0"/>
            </a:endParaRPr>
          </a:p>
        </p:txBody>
      </p:sp>
      <p:sp>
        <p:nvSpPr>
          <p:cNvPr id="24" name="TextBox 23">
            <a:extLst>
              <a:ext uri="{FF2B5EF4-FFF2-40B4-BE49-F238E27FC236}">
                <a16:creationId xmlns:a16="http://schemas.microsoft.com/office/drawing/2014/main" id="{D71D381B-6D68-49EC-B055-92D543768ED8}"/>
              </a:ext>
            </a:extLst>
          </p:cNvPr>
          <p:cNvSpPr txBox="1"/>
          <p:nvPr/>
        </p:nvSpPr>
        <p:spPr>
          <a:xfrm>
            <a:off x="9979150" y="5741902"/>
            <a:ext cx="2212848" cy="463496"/>
          </a:xfrm>
          <a:prstGeom prst="rect">
            <a:avLst/>
          </a:prstGeom>
          <a:noFill/>
        </p:spPr>
        <p:txBody>
          <a:bodyPr wrap="square" lIns="45720" rIns="45720" rtlCol="0">
            <a:noAutofit/>
          </a:bodyPr>
          <a:lstStyle/>
          <a:p>
            <a:pPr algn="r"/>
            <a:r>
              <a:rPr lang="en-US" sz="1100" baseline="30000" dirty="0">
                <a:latin typeface="Calibri Light" panose="020F0302020204030204" pitchFamily="34" charset="0"/>
                <a:cs typeface="Calibri Light" panose="020F0302020204030204" pitchFamily="34" charset="0"/>
              </a:rPr>
              <a:t>1</a:t>
            </a:r>
            <a:r>
              <a:rPr lang="en-US" sz="1100" i="1" dirty="0">
                <a:latin typeface="Calibri Light" panose="020F0302020204030204" pitchFamily="34" charset="0"/>
                <a:cs typeface="Calibri Light" panose="020F0302020204030204" pitchFamily="34" charset="0"/>
              </a:rPr>
              <a:t>J</a:t>
            </a:r>
            <a:r>
              <a:rPr lang="en-US" sz="1100" i="1" dirty="0">
                <a:latin typeface="Calibri Light" panose="020F0302020204030204" pitchFamily="34" charset="0"/>
                <a:cs typeface="Calibri Light" panose="020F0302020204030204" pitchFamily="34" charset="0"/>
                <a:hlinkClick r:id="rId5"/>
              </a:rPr>
              <a:t>.D. Power Shopping Study</a:t>
            </a:r>
            <a:endParaRPr lang="en-US" sz="1100" i="1" dirty="0">
              <a:latin typeface="Calibri Light" panose="020F0302020204030204" pitchFamily="34" charset="0"/>
              <a:cs typeface="Calibri Light" panose="020F0302020204030204" pitchFamily="34" charset="0"/>
            </a:endParaRPr>
          </a:p>
          <a:p>
            <a:pPr algn="r"/>
            <a:r>
              <a:rPr lang="en-US" sz="1100" i="1" baseline="30000" dirty="0">
                <a:latin typeface="Calibri Light" panose="020F0302020204030204" pitchFamily="34" charset="0"/>
                <a:cs typeface="Calibri Light" panose="020F0302020204030204" pitchFamily="34" charset="0"/>
              </a:rPr>
              <a:t>2</a:t>
            </a:r>
            <a:r>
              <a:rPr lang="en-US" sz="1100" i="1" dirty="0">
                <a:latin typeface="Calibri Light" panose="020F0302020204030204" pitchFamily="34" charset="0"/>
                <a:cs typeface="Calibri Light" panose="020F0302020204030204" pitchFamily="34" charset="0"/>
                <a:hlinkClick r:id="rId6"/>
              </a:rPr>
              <a:t>Bain &amp; Company </a:t>
            </a:r>
            <a:endParaRPr lang="en-US" sz="1100" i="1" dirty="0">
              <a:latin typeface="Calibri Light" panose="020F0302020204030204" pitchFamily="34" charset="0"/>
              <a:cs typeface="Calibri Light" panose="020F0302020204030204" pitchFamily="34" charset="0"/>
            </a:endParaRPr>
          </a:p>
          <a:p>
            <a:pPr algn="r"/>
            <a:endParaRPr lang="en-US" sz="1100" i="1" dirty="0">
              <a:latin typeface="Calibri Light" panose="020F0302020204030204" pitchFamily="34" charset="0"/>
              <a:cs typeface="Calibri Light" panose="020F0302020204030204" pitchFamily="34" charset="0"/>
            </a:endParaRPr>
          </a:p>
        </p:txBody>
      </p:sp>
      <p:sp>
        <p:nvSpPr>
          <p:cNvPr id="26" name="Isosceles Triangle 25">
            <a:extLst>
              <a:ext uri="{FF2B5EF4-FFF2-40B4-BE49-F238E27FC236}">
                <a16:creationId xmlns:a16="http://schemas.microsoft.com/office/drawing/2014/main" id="{07BD77E9-92EC-4CA8-9EA6-0D6A18E9601B}"/>
              </a:ext>
            </a:extLst>
          </p:cNvPr>
          <p:cNvSpPr/>
          <p:nvPr/>
        </p:nvSpPr>
        <p:spPr>
          <a:xfrm rot="5400000">
            <a:off x="1843545" y="4306886"/>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30" name="TextBox 29">
            <a:extLst>
              <a:ext uri="{FF2B5EF4-FFF2-40B4-BE49-F238E27FC236}">
                <a16:creationId xmlns:a16="http://schemas.microsoft.com/office/drawing/2014/main" id="{0D0D6DB5-F4C2-4620-9CAC-D21955042E48}"/>
              </a:ext>
            </a:extLst>
          </p:cNvPr>
          <p:cNvSpPr txBox="1"/>
          <p:nvPr/>
        </p:nvSpPr>
        <p:spPr>
          <a:xfrm>
            <a:off x="1378453" y="3556586"/>
            <a:ext cx="6574921" cy="615553"/>
          </a:xfrm>
          <a:prstGeom prst="rect">
            <a:avLst/>
          </a:prstGeom>
          <a:noFill/>
        </p:spPr>
        <p:txBody>
          <a:bodyPr wrap="square">
            <a:spAutoFit/>
          </a:bodyPr>
          <a:lstStyle/>
          <a:p>
            <a:r>
              <a:rPr lang="en-US" sz="1800" b="1" dirty="0">
                <a:latin typeface="Calibri" panose="020F0502020204030204" pitchFamily="34" charset="0"/>
                <a:cs typeface="Calibri" panose="020F0502020204030204" pitchFamily="34" charset="0"/>
              </a:rPr>
              <a:t>More consumers are shopping and buying auto insurance online</a:t>
            </a:r>
          </a:p>
          <a:p>
            <a:r>
              <a:rPr lang="en-US" sz="1600" dirty="0">
                <a:latin typeface="Calibri" panose="020F0502020204030204" pitchFamily="34" charset="0"/>
                <a:cs typeface="Calibri" panose="020F0502020204030204" pitchFamily="34" charset="0"/>
              </a:rPr>
              <a:t>Why? Convenience and lower costs are primary drivers</a:t>
            </a:r>
          </a:p>
        </p:txBody>
      </p:sp>
      <p:sp>
        <p:nvSpPr>
          <p:cNvPr id="32" name="Isosceles Triangle 31">
            <a:extLst>
              <a:ext uri="{FF2B5EF4-FFF2-40B4-BE49-F238E27FC236}">
                <a16:creationId xmlns:a16="http://schemas.microsoft.com/office/drawing/2014/main" id="{BE23A1E5-DA5A-4724-A475-88783FC1BEE3}"/>
              </a:ext>
            </a:extLst>
          </p:cNvPr>
          <p:cNvSpPr/>
          <p:nvPr/>
        </p:nvSpPr>
        <p:spPr>
          <a:xfrm rot="5400000">
            <a:off x="1843545" y="4795625"/>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34" name="Rectangle 33">
            <a:extLst>
              <a:ext uri="{FF2B5EF4-FFF2-40B4-BE49-F238E27FC236}">
                <a16:creationId xmlns:a16="http://schemas.microsoft.com/office/drawing/2014/main" id="{BF3A850A-063A-41F1-849C-C816F5D17F8E}"/>
              </a:ext>
            </a:extLst>
          </p:cNvPr>
          <p:cNvSpPr/>
          <p:nvPr/>
        </p:nvSpPr>
        <p:spPr>
          <a:xfrm>
            <a:off x="2126711" y="4135401"/>
            <a:ext cx="5772064" cy="534390"/>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90% of customers say they are open to purchasing their auto insurance online.</a:t>
            </a:r>
            <a:r>
              <a:rPr lang="en-US" sz="1400" baseline="30000" dirty="0">
                <a:solidFill>
                  <a:schemeClr val="tx1"/>
                </a:solidFill>
                <a:latin typeface="Calibri Light" panose="020F0302020204030204" pitchFamily="34" charset="0"/>
                <a:cs typeface="Calibri Light" panose="020F0302020204030204" pitchFamily="34" charset="0"/>
              </a:rPr>
              <a:t>1</a:t>
            </a:r>
            <a:endParaRPr lang="en-US" sz="1400" dirty="0">
              <a:solidFill>
                <a:schemeClr val="tx1"/>
              </a:solidFill>
              <a:latin typeface="Calibri Light" panose="020F0302020204030204" pitchFamily="34" charset="0"/>
              <a:cs typeface="Calibri Light" panose="020F0302020204030204" pitchFamily="34" charset="0"/>
            </a:endParaRPr>
          </a:p>
        </p:txBody>
      </p:sp>
      <p:sp>
        <p:nvSpPr>
          <p:cNvPr id="36" name="Oval 35">
            <a:extLst>
              <a:ext uri="{FF2B5EF4-FFF2-40B4-BE49-F238E27FC236}">
                <a16:creationId xmlns:a16="http://schemas.microsoft.com/office/drawing/2014/main" id="{D5E8F6B1-FFB9-4E03-9968-056D9923C31E}"/>
              </a:ext>
            </a:extLst>
          </p:cNvPr>
          <p:cNvSpPr/>
          <p:nvPr/>
        </p:nvSpPr>
        <p:spPr>
          <a:xfrm>
            <a:off x="427860" y="1257653"/>
            <a:ext cx="529048" cy="529048"/>
          </a:xfrm>
          <a:prstGeom prst="ellipse">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cxnSp>
        <p:nvCxnSpPr>
          <p:cNvPr id="40" name="Straight Connector 39">
            <a:extLst>
              <a:ext uri="{FF2B5EF4-FFF2-40B4-BE49-F238E27FC236}">
                <a16:creationId xmlns:a16="http://schemas.microsoft.com/office/drawing/2014/main" id="{0E0B6724-A5DA-40EF-BDE2-86837DA07BC6}"/>
              </a:ext>
            </a:extLst>
          </p:cNvPr>
          <p:cNvCxnSpPr>
            <a:cxnSpLocks/>
            <a:stCxn id="36" idx="4"/>
            <a:endCxn id="44" idx="2"/>
          </p:cNvCxnSpPr>
          <p:nvPr/>
        </p:nvCxnSpPr>
        <p:spPr>
          <a:xfrm flipH="1">
            <a:off x="692383" y="1786701"/>
            <a:ext cx="1" cy="2231951"/>
          </a:xfrm>
          <a:prstGeom prst="line">
            <a:avLst/>
          </a:prstGeom>
          <a:ln w="12700">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A9018F36-024A-4358-9F0D-29419294870D}"/>
              </a:ext>
            </a:extLst>
          </p:cNvPr>
          <p:cNvSpPr/>
          <p:nvPr/>
        </p:nvSpPr>
        <p:spPr>
          <a:xfrm>
            <a:off x="427859" y="3586884"/>
            <a:ext cx="529048" cy="529048"/>
          </a:xfrm>
          <a:prstGeom prst="ellipse">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pic>
        <p:nvPicPr>
          <p:cNvPr id="44" name="Graphic 43" descr="Internet">
            <a:extLst>
              <a:ext uri="{FF2B5EF4-FFF2-40B4-BE49-F238E27FC236}">
                <a16:creationId xmlns:a16="http://schemas.microsoft.com/office/drawing/2014/main" id="{6258D519-453F-401F-B74B-20B6278E822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5138" y="3684163"/>
            <a:ext cx="334489" cy="334489"/>
          </a:xfrm>
          <a:prstGeom prst="rect">
            <a:avLst/>
          </a:prstGeom>
        </p:spPr>
      </p:pic>
      <p:sp>
        <p:nvSpPr>
          <p:cNvPr id="50" name="Rectangle 49">
            <a:extLst>
              <a:ext uri="{FF2B5EF4-FFF2-40B4-BE49-F238E27FC236}">
                <a16:creationId xmlns:a16="http://schemas.microsoft.com/office/drawing/2014/main" id="{77ECB7E0-D085-4632-A393-E00173145070}"/>
              </a:ext>
            </a:extLst>
          </p:cNvPr>
          <p:cNvSpPr/>
          <p:nvPr/>
        </p:nvSpPr>
        <p:spPr>
          <a:xfrm>
            <a:off x="2181311" y="5408651"/>
            <a:ext cx="7053348" cy="1129998"/>
          </a:xfrm>
          <a:prstGeom prst="rect">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cxnSp>
        <p:nvCxnSpPr>
          <p:cNvPr id="52" name="Straight Connector 51">
            <a:extLst>
              <a:ext uri="{FF2B5EF4-FFF2-40B4-BE49-F238E27FC236}">
                <a16:creationId xmlns:a16="http://schemas.microsoft.com/office/drawing/2014/main" id="{05D74CF8-5B97-4D86-81F4-66274A7A42BF}"/>
              </a:ext>
            </a:extLst>
          </p:cNvPr>
          <p:cNvCxnSpPr>
            <a:cxnSpLocks/>
          </p:cNvCxnSpPr>
          <p:nvPr/>
        </p:nvCxnSpPr>
        <p:spPr>
          <a:xfrm flipH="1">
            <a:off x="3727320" y="5603351"/>
            <a:ext cx="1" cy="800658"/>
          </a:xfrm>
          <a:prstGeom prst="line">
            <a:avLst/>
          </a:prstGeom>
          <a:ln w="12700">
            <a:solidFill>
              <a:schemeClr val="bg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24D6ED1B-52DB-44BC-9B78-9FFE34204211}"/>
              </a:ext>
            </a:extLst>
          </p:cNvPr>
          <p:cNvSpPr txBox="1"/>
          <p:nvPr/>
        </p:nvSpPr>
        <p:spPr>
          <a:xfrm>
            <a:off x="2261523" y="5567487"/>
            <a:ext cx="1395689" cy="1166655"/>
          </a:xfrm>
          <a:prstGeom prst="rect">
            <a:avLst/>
          </a:prstGeom>
          <a:noFill/>
        </p:spPr>
        <p:txBody>
          <a:bodyPr wrap="square" lIns="45720" rIns="45720" rtlCol="0">
            <a:noAutofit/>
          </a:bodyPr>
          <a:lstStyle/>
          <a:p>
            <a:pPr algn="r"/>
            <a:r>
              <a:rPr lang="en-US" sz="1600" b="1" dirty="0">
                <a:latin typeface="Calibri Light" panose="020F0302020204030204" pitchFamily="34" charset="0"/>
                <a:cs typeface="Calibri Light" panose="020F0302020204030204" pitchFamily="34" charset="0"/>
              </a:rPr>
              <a:t>Google Searches for </a:t>
            </a:r>
          </a:p>
          <a:p>
            <a:pPr algn="r"/>
            <a:r>
              <a:rPr lang="en-US" sz="1600" b="1" dirty="0">
                <a:latin typeface="Calibri Light" panose="020F0302020204030204" pitchFamily="34" charset="0"/>
                <a:cs typeface="Calibri Light" panose="020F0302020204030204" pitchFamily="34" charset="0"/>
              </a:rPr>
              <a:t>Car Insurance</a:t>
            </a:r>
            <a:r>
              <a:rPr lang="en-US" sz="1600" b="1" baseline="30000" dirty="0">
                <a:latin typeface="Calibri Light" panose="020F0302020204030204" pitchFamily="34" charset="0"/>
                <a:cs typeface="Calibri Light" panose="020F0302020204030204" pitchFamily="34" charset="0"/>
              </a:rPr>
              <a:t>2</a:t>
            </a:r>
          </a:p>
        </p:txBody>
      </p:sp>
      <p:sp>
        <p:nvSpPr>
          <p:cNvPr id="62" name="Rectangle 61">
            <a:extLst>
              <a:ext uri="{FF2B5EF4-FFF2-40B4-BE49-F238E27FC236}">
                <a16:creationId xmlns:a16="http://schemas.microsoft.com/office/drawing/2014/main" id="{CC70ECAB-034C-4AFD-8779-2F93279DA9D9}"/>
              </a:ext>
            </a:extLst>
          </p:cNvPr>
          <p:cNvSpPr/>
          <p:nvPr/>
        </p:nvSpPr>
        <p:spPr>
          <a:xfrm>
            <a:off x="4337015" y="5682905"/>
            <a:ext cx="1872629" cy="260828"/>
          </a:xfrm>
          <a:prstGeom prst="rect">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“Cheap car insurance” </a:t>
            </a:r>
          </a:p>
        </p:txBody>
      </p:sp>
      <p:sp>
        <p:nvSpPr>
          <p:cNvPr id="64" name="Rectangle 63">
            <a:extLst>
              <a:ext uri="{FF2B5EF4-FFF2-40B4-BE49-F238E27FC236}">
                <a16:creationId xmlns:a16="http://schemas.microsoft.com/office/drawing/2014/main" id="{D011E142-D94B-47E7-A4E5-37792B45C1FB}"/>
              </a:ext>
            </a:extLst>
          </p:cNvPr>
          <p:cNvSpPr/>
          <p:nvPr/>
        </p:nvSpPr>
        <p:spPr>
          <a:xfrm>
            <a:off x="4337015" y="6031679"/>
            <a:ext cx="1872623" cy="260828"/>
          </a:xfrm>
          <a:prstGeom prst="rect">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“Online car insurance” </a:t>
            </a:r>
          </a:p>
        </p:txBody>
      </p:sp>
      <p:sp>
        <p:nvSpPr>
          <p:cNvPr id="75" name="TextBox 74">
            <a:extLst>
              <a:ext uri="{FF2B5EF4-FFF2-40B4-BE49-F238E27FC236}">
                <a16:creationId xmlns:a16="http://schemas.microsoft.com/office/drawing/2014/main" id="{9F9C73BA-47CB-4522-A883-DE8FA2A401AB}"/>
              </a:ext>
            </a:extLst>
          </p:cNvPr>
          <p:cNvSpPr txBox="1"/>
          <p:nvPr/>
        </p:nvSpPr>
        <p:spPr>
          <a:xfrm>
            <a:off x="6594994" y="5634821"/>
            <a:ext cx="607512" cy="356996"/>
          </a:xfrm>
          <a:prstGeom prst="rect">
            <a:avLst/>
          </a:prstGeom>
          <a:noFill/>
        </p:spPr>
        <p:txBody>
          <a:bodyPr wrap="square" lIns="45720" rIns="45720" rtlCol="0" anchor="ctr">
            <a:noAutofit/>
          </a:bodyPr>
          <a:lstStyle/>
          <a:p>
            <a:pPr algn="l"/>
            <a:r>
              <a:rPr lang="en-US" sz="2400" dirty="0">
                <a:solidFill>
                  <a:schemeClr val="accent1"/>
                </a:solidFill>
                <a:latin typeface="Calibri Light" panose="020F0302020204030204" pitchFamily="34" charset="0"/>
                <a:cs typeface="Calibri Light" panose="020F0302020204030204" pitchFamily="34" charset="0"/>
              </a:rPr>
              <a:t>#3</a:t>
            </a:r>
          </a:p>
        </p:txBody>
      </p:sp>
      <p:sp>
        <p:nvSpPr>
          <p:cNvPr id="77" name="TextBox 76">
            <a:extLst>
              <a:ext uri="{FF2B5EF4-FFF2-40B4-BE49-F238E27FC236}">
                <a16:creationId xmlns:a16="http://schemas.microsoft.com/office/drawing/2014/main" id="{562D29A2-F44F-49C7-82DC-AF684162A747}"/>
              </a:ext>
            </a:extLst>
          </p:cNvPr>
          <p:cNvSpPr txBox="1"/>
          <p:nvPr/>
        </p:nvSpPr>
        <p:spPr>
          <a:xfrm>
            <a:off x="6594988" y="5983595"/>
            <a:ext cx="607512" cy="356996"/>
          </a:xfrm>
          <a:prstGeom prst="rect">
            <a:avLst/>
          </a:prstGeom>
          <a:noFill/>
        </p:spPr>
        <p:txBody>
          <a:bodyPr wrap="square" lIns="45720" rIns="45720" rtlCol="0" anchor="ctr">
            <a:noAutofit/>
          </a:bodyPr>
          <a:lstStyle/>
          <a:p>
            <a:pPr algn="l"/>
            <a:r>
              <a:rPr lang="en-US" sz="2400" dirty="0">
                <a:solidFill>
                  <a:schemeClr val="accent1"/>
                </a:solidFill>
                <a:latin typeface="Calibri Light" panose="020F0302020204030204" pitchFamily="34" charset="0"/>
                <a:cs typeface="Calibri Light" panose="020F0302020204030204" pitchFamily="34" charset="0"/>
              </a:rPr>
              <a:t>#17</a:t>
            </a:r>
          </a:p>
        </p:txBody>
      </p:sp>
      <p:sp>
        <p:nvSpPr>
          <p:cNvPr id="79" name="Rectangle 78">
            <a:extLst>
              <a:ext uri="{FF2B5EF4-FFF2-40B4-BE49-F238E27FC236}">
                <a16:creationId xmlns:a16="http://schemas.microsoft.com/office/drawing/2014/main" id="{BBB8AA0B-8998-4E91-A70B-A75B27AFCF26}"/>
              </a:ext>
            </a:extLst>
          </p:cNvPr>
          <p:cNvSpPr/>
          <p:nvPr/>
        </p:nvSpPr>
        <p:spPr>
          <a:xfrm>
            <a:off x="6447969" y="5372314"/>
            <a:ext cx="888996" cy="260828"/>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000" b="1" dirty="0">
                <a:solidFill>
                  <a:schemeClr val="tx1"/>
                </a:solidFill>
                <a:latin typeface="Calibri Light" panose="020F0302020204030204" pitchFamily="34" charset="0"/>
                <a:cs typeface="Calibri Light" panose="020F0302020204030204" pitchFamily="34" charset="0"/>
              </a:rPr>
              <a:t>Jan/Feb 2020</a:t>
            </a:r>
          </a:p>
        </p:txBody>
      </p:sp>
      <p:sp>
        <p:nvSpPr>
          <p:cNvPr id="81" name="Rectangle 80">
            <a:extLst>
              <a:ext uri="{FF2B5EF4-FFF2-40B4-BE49-F238E27FC236}">
                <a16:creationId xmlns:a16="http://schemas.microsoft.com/office/drawing/2014/main" id="{AD8D100E-188D-42FD-9DB1-B30C52907915}"/>
              </a:ext>
            </a:extLst>
          </p:cNvPr>
          <p:cNvSpPr/>
          <p:nvPr/>
        </p:nvSpPr>
        <p:spPr>
          <a:xfrm>
            <a:off x="7707767" y="5372314"/>
            <a:ext cx="1622131" cy="260828"/>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000" b="1" dirty="0">
                <a:solidFill>
                  <a:schemeClr val="tx1"/>
                </a:solidFill>
                <a:latin typeface="Calibri Light" panose="020F0302020204030204" pitchFamily="34" charset="0"/>
                <a:cs typeface="Calibri Light" panose="020F0302020204030204" pitchFamily="34" charset="0"/>
              </a:rPr>
              <a:t>Mid-Mar/ Mid-May 2020</a:t>
            </a:r>
          </a:p>
        </p:txBody>
      </p:sp>
      <p:sp>
        <p:nvSpPr>
          <p:cNvPr id="83" name="TextBox 82">
            <a:extLst>
              <a:ext uri="{FF2B5EF4-FFF2-40B4-BE49-F238E27FC236}">
                <a16:creationId xmlns:a16="http://schemas.microsoft.com/office/drawing/2014/main" id="{027FC56A-5C95-4F7D-BE55-C6AE91F777D9}"/>
              </a:ext>
            </a:extLst>
          </p:cNvPr>
          <p:cNvSpPr txBox="1"/>
          <p:nvPr/>
        </p:nvSpPr>
        <p:spPr>
          <a:xfrm>
            <a:off x="8141601" y="5634821"/>
            <a:ext cx="607512" cy="356996"/>
          </a:xfrm>
          <a:prstGeom prst="rect">
            <a:avLst/>
          </a:prstGeom>
          <a:noFill/>
        </p:spPr>
        <p:txBody>
          <a:bodyPr wrap="square" lIns="45720" rIns="45720" rtlCol="0" anchor="ctr">
            <a:noAutofit/>
          </a:bodyPr>
          <a:lstStyle/>
          <a:p>
            <a:pPr algn="l"/>
            <a:r>
              <a:rPr lang="en-US" sz="2400" dirty="0">
                <a:solidFill>
                  <a:schemeClr val="accent2"/>
                </a:solidFill>
                <a:latin typeface="Calibri Light" panose="020F0302020204030204" pitchFamily="34" charset="0"/>
                <a:cs typeface="Calibri Light" panose="020F0302020204030204" pitchFamily="34" charset="0"/>
              </a:rPr>
              <a:t>#1</a:t>
            </a:r>
          </a:p>
        </p:txBody>
      </p:sp>
      <p:sp>
        <p:nvSpPr>
          <p:cNvPr id="85" name="TextBox 84">
            <a:extLst>
              <a:ext uri="{FF2B5EF4-FFF2-40B4-BE49-F238E27FC236}">
                <a16:creationId xmlns:a16="http://schemas.microsoft.com/office/drawing/2014/main" id="{0E81E737-7F86-4590-8E9B-8FC95C83A39E}"/>
              </a:ext>
            </a:extLst>
          </p:cNvPr>
          <p:cNvSpPr txBox="1"/>
          <p:nvPr/>
        </p:nvSpPr>
        <p:spPr>
          <a:xfrm>
            <a:off x="8141595" y="5983595"/>
            <a:ext cx="607512" cy="356996"/>
          </a:xfrm>
          <a:prstGeom prst="rect">
            <a:avLst/>
          </a:prstGeom>
          <a:noFill/>
        </p:spPr>
        <p:txBody>
          <a:bodyPr wrap="square" lIns="45720" rIns="45720" rtlCol="0" anchor="ctr">
            <a:noAutofit/>
          </a:bodyPr>
          <a:lstStyle/>
          <a:p>
            <a:pPr algn="l"/>
            <a:r>
              <a:rPr lang="en-US" sz="2400" dirty="0">
                <a:solidFill>
                  <a:schemeClr val="accent2"/>
                </a:solidFill>
                <a:latin typeface="Calibri Light" panose="020F0302020204030204" pitchFamily="34" charset="0"/>
                <a:cs typeface="Calibri Light" panose="020F0302020204030204" pitchFamily="34" charset="0"/>
              </a:rPr>
              <a:t>#9</a:t>
            </a:r>
          </a:p>
        </p:txBody>
      </p:sp>
      <p:pic>
        <p:nvPicPr>
          <p:cNvPr id="87" name="Graphic 86" descr="Arrow Right">
            <a:extLst>
              <a:ext uri="{FF2B5EF4-FFF2-40B4-BE49-F238E27FC236}">
                <a16:creationId xmlns:a16="http://schemas.microsoft.com/office/drawing/2014/main" id="{E6EC39D5-62DD-42D0-8631-DADADF422A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13659" y="5628436"/>
            <a:ext cx="390649" cy="390649"/>
          </a:xfrm>
          <a:prstGeom prst="rect">
            <a:avLst/>
          </a:prstGeom>
        </p:spPr>
      </p:pic>
      <p:pic>
        <p:nvPicPr>
          <p:cNvPr id="89" name="Graphic 88" descr="Arrow Right">
            <a:extLst>
              <a:ext uri="{FF2B5EF4-FFF2-40B4-BE49-F238E27FC236}">
                <a16:creationId xmlns:a16="http://schemas.microsoft.com/office/drawing/2014/main" id="{C333285D-676C-49A6-AD80-4A0A174D53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17118" y="5966768"/>
            <a:ext cx="390649" cy="390649"/>
          </a:xfrm>
          <a:prstGeom prst="rect">
            <a:avLst/>
          </a:prstGeom>
        </p:spPr>
      </p:pic>
      <p:sp>
        <p:nvSpPr>
          <p:cNvPr id="2" name="Rectangle 1">
            <a:extLst>
              <a:ext uri="{FF2B5EF4-FFF2-40B4-BE49-F238E27FC236}">
                <a16:creationId xmlns:a16="http://schemas.microsoft.com/office/drawing/2014/main" id="{BAA3F0D3-C949-4771-962D-BB3285EDD638}"/>
              </a:ext>
            </a:extLst>
          </p:cNvPr>
          <p:cNvSpPr/>
          <p:nvPr/>
        </p:nvSpPr>
        <p:spPr>
          <a:xfrm>
            <a:off x="2126711" y="1822478"/>
            <a:ext cx="5772064" cy="534390"/>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Auto insurance costs have risen at 2X the rate of inflation, making it a larger share of discretionary income.</a:t>
            </a:r>
            <a:r>
              <a:rPr lang="en-US" sz="1400" baseline="30000" dirty="0">
                <a:solidFill>
                  <a:schemeClr val="tx1"/>
                </a:solidFill>
                <a:latin typeface="Calibri Light" panose="020F0302020204030204" pitchFamily="34" charset="0"/>
                <a:cs typeface="Calibri Light" panose="020F0302020204030204" pitchFamily="34" charset="0"/>
              </a:rPr>
              <a:t> 1</a:t>
            </a:r>
            <a:endParaRPr lang="en-US" sz="1400" dirty="0">
              <a:solidFill>
                <a:schemeClr val="tx1"/>
              </a:solidFill>
              <a:latin typeface="Calibri Light" panose="020F0302020204030204" pitchFamily="34" charset="0"/>
              <a:cs typeface="Calibri Light" panose="020F0302020204030204" pitchFamily="34" charset="0"/>
            </a:endParaRPr>
          </a:p>
        </p:txBody>
      </p:sp>
      <p:sp>
        <p:nvSpPr>
          <p:cNvPr id="3" name="Isosceles Triangle 2">
            <a:extLst>
              <a:ext uri="{FF2B5EF4-FFF2-40B4-BE49-F238E27FC236}">
                <a16:creationId xmlns:a16="http://schemas.microsoft.com/office/drawing/2014/main" id="{91F29BD9-B482-4E12-9566-D4D5C2179DB2}"/>
              </a:ext>
            </a:extLst>
          </p:cNvPr>
          <p:cNvSpPr/>
          <p:nvPr/>
        </p:nvSpPr>
        <p:spPr>
          <a:xfrm rot="5400000">
            <a:off x="1843545" y="2482012"/>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grpSp>
        <p:nvGrpSpPr>
          <p:cNvPr id="9" name="Group 8">
            <a:extLst>
              <a:ext uri="{FF2B5EF4-FFF2-40B4-BE49-F238E27FC236}">
                <a16:creationId xmlns:a16="http://schemas.microsoft.com/office/drawing/2014/main" id="{0B833D57-30F5-482B-9549-6DBEEFC8E520}"/>
              </a:ext>
            </a:extLst>
          </p:cNvPr>
          <p:cNvGrpSpPr/>
          <p:nvPr/>
        </p:nvGrpSpPr>
        <p:grpSpPr>
          <a:xfrm>
            <a:off x="9010142" y="-1679"/>
            <a:ext cx="1798885" cy="615666"/>
            <a:chOff x="9010142" y="-1679"/>
            <a:chExt cx="1798885" cy="615666"/>
          </a:xfrm>
        </p:grpSpPr>
        <p:sp>
          <p:nvSpPr>
            <p:cNvPr id="4" name="TextBox 3">
              <a:extLst>
                <a:ext uri="{FF2B5EF4-FFF2-40B4-BE49-F238E27FC236}">
                  <a16:creationId xmlns:a16="http://schemas.microsoft.com/office/drawing/2014/main" id="{9C6F88E8-98B8-4214-8F08-EE3590B329AB}"/>
                </a:ext>
              </a:extLst>
            </p:cNvPr>
            <p:cNvSpPr txBox="1"/>
            <p:nvPr/>
          </p:nvSpPr>
          <p:spPr>
            <a:xfrm>
              <a:off x="9010142" y="-1679"/>
              <a:ext cx="1798885" cy="615666"/>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Auto Insurers</a:t>
              </a:r>
            </a:p>
          </p:txBody>
        </p:sp>
        <p:pic>
          <p:nvPicPr>
            <p:cNvPr id="7" name="Graphic 6" descr="Car">
              <a:extLst>
                <a:ext uri="{FF2B5EF4-FFF2-40B4-BE49-F238E27FC236}">
                  <a16:creationId xmlns:a16="http://schemas.microsoft.com/office/drawing/2014/main" id="{DD398060-FE8C-485A-B6E6-D9969EFE3D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12649" y="4695"/>
              <a:ext cx="549150" cy="549150"/>
            </a:xfrm>
            <a:prstGeom prst="rect">
              <a:avLst/>
            </a:prstGeom>
          </p:spPr>
        </p:pic>
      </p:grpSp>
      <p:sp>
        <p:nvSpPr>
          <p:cNvPr id="12" name="Rectangle 11">
            <a:extLst>
              <a:ext uri="{FF2B5EF4-FFF2-40B4-BE49-F238E27FC236}">
                <a16:creationId xmlns:a16="http://schemas.microsoft.com/office/drawing/2014/main" id="{B95375DF-4DB5-43AB-AD68-04854B7E2B49}"/>
              </a:ext>
            </a:extLst>
          </p:cNvPr>
          <p:cNvSpPr/>
          <p:nvPr/>
        </p:nvSpPr>
        <p:spPr>
          <a:xfrm>
            <a:off x="9237783" y="1985013"/>
            <a:ext cx="2667374" cy="830997"/>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“92% of premium growth”</a:t>
            </a:r>
          </a:p>
        </p:txBody>
      </p:sp>
      <p:pic>
        <p:nvPicPr>
          <p:cNvPr id="1026" name="Picture 2" descr="Government Employees Insurance Company Logo • Download GEICO vector logo  SVG • Logotyp.us">
            <a:extLst>
              <a:ext uri="{FF2B5EF4-FFF2-40B4-BE49-F238E27FC236}">
                <a16:creationId xmlns:a16="http://schemas.microsoft.com/office/drawing/2014/main" id="{342E8AF2-92BF-4707-93DE-79E3FDEE993B}"/>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34306" b="31681"/>
          <a:stretch/>
        </p:blipFill>
        <p:spPr bwMode="auto">
          <a:xfrm>
            <a:off x="9220278" y="1195046"/>
            <a:ext cx="1346437" cy="3271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ote Auto Insurance, Home-Auto Bundles, &amp; More | Progressive">
            <a:extLst>
              <a:ext uri="{FF2B5EF4-FFF2-40B4-BE49-F238E27FC236}">
                <a16:creationId xmlns:a16="http://schemas.microsoft.com/office/drawing/2014/main" id="{DB1B0520-0A6B-4E07-8A46-9E6C5C216E7F}"/>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3053" t="36244" r="15720" b="34216"/>
          <a:stretch/>
        </p:blipFill>
        <p:spPr bwMode="auto">
          <a:xfrm>
            <a:off x="10216239" y="1522165"/>
            <a:ext cx="1781033" cy="387782"/>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Wallet">
            <a:extLst>
              <a:ext uri="{FF2B5EF4-FFF2-40B4-BE49-F238E27FC236}">
                <a16:creationId xmlns:a16="http://schemas.microsoft.com/office/drawing/2014/main" id="{ABA98A0F-EF20-405C-8A62-1EBF6E33B3F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5138" y="1353835"/>
            <a:ext cx="329614" cy="329614"/>
          </a:xfrm>
          <a:prstGeom prst="rect">
            <a:avLst/>
          </a:prstGeom>
        </p:spPr>
      </p:pic>
      <p:sp>
        <p:nvSpPr>
          <p:cNvPr id="16" name="Rectangle 15">
            <a:extLst>
              <a:ext uri="{FF2B5EF4-FFF2-40B4-BE49-F238E27FC236}">
                <a16:creationId xmlns:a16="http://schemas.microsoft.com/office/drawing/2014/main" id="{7813FEBB-6DD6-4159-9158-526026F21A3A}"/>
              </a:ext>
            </a:extLst>
          </p:cNvPr>
          <p:cNvSpPr/>
          <p:nvPr/>
        </p:nvSpPr>
        <p:spPr>
          <a:xfrm>
            <a:off x="2211711" y="2376814"/>
            <a:ext cx="5772064" cy="446444"/>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a:solidFill>
                <a:schemeClr val="tx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EECDC911-2047-4FBE-82C3-8B6C7BF43269}"/>
              </a:ext>
            </a:extLst>
          </p:cNvPr>
          <p:cNvSpPr/>
          <p:nvPr/>
        </p:nvSpPr>
        <p:spPr>
          <a:xfrm>
            <a:off x="2126711" y="2726082"/>
            <a:ext cx="5772064" cy="534390"/>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“Add the effects of record high levels of unemployment and the 52% of auto insurance customers who say they plan to either reduce coverage, shop for another carrier or switch to another carrier because of COVID-19, and the outcome is clear: price is going to be a bigger factor.” </a:t>
            </a:r>
          </a:p>
          <a:p>
            <a:pPr algn="l"/>
            <a:r>
              <a:rPr lang="en-US" sz="1400" dirty="0">
                <a:solidFill>
                  <a:schemeClr val="tx1"/>
                </a:solidFill>
                <a:latin typeface="Calibri Light" panose="020F0302020204030204" pitchFamily="34" charset="0"/>
                <a:cs typeface="Calibri Light" panose="020F0302020204030204" pitchFamily="34" charset="0"/>
              </a:rPr>
              <a:t>-Tom Super, head of property &amp; casualty at J.D. Power</a:t>
            </a:r>
            <a:r>
              <a:rPr lang="en-US" sz="1400" baseline="30000" dirty="0">
                <a:solidFill>
                  <a:schemeClr val="tx1"/>
                </a:solidFill>
                <a:latin typeface="Calibri Light" panose="020F0302020204030204" pitchFamily="34" charset="0"/>
                <a:cs typeface="Calibri Light" panose="020F0302020204030204" pitchFamily="34" charset="0"/>
              </a:rPr>
              <a:t> 1</a:t>
            </a:r>
            <a:endParaRPr lang="en-US" sz="1400" dirty="0">
              <a:solidFill>
                <a:schemeClr val="tx1"/>
              </a:solidFill>
              <a:latin typeface="Calibri Light" panose="020F0302020204030204" pitchFamily="34" charset="0"/>
              <a:cs typeface="Calibri Light" panose="020F0302020204030204" pitchFamily="34" charset="0"/>
            </a:endParaRPr>
          </a:p>
        </p:txBody>
      </p:sp>
      <p:sp>
        <p:nvSpPr>
          <p:cNvPr id="22" name="Rectangle 21">
            <a:extLst>
              <a:ext uri="{FF2B5EF4-FFF2-40B4-BE49-F238E27FC236}">
                <a16:creationId xmlns:a16="http://schemas.microsoft.com/office/drawing/2014/main" id="{B21F54A4-D939-4584-9EB1-6D8A3946F1BF}"/>
              </a:ext>
            </a:extLst>
          </p:cNvPr>
          <p:cNvSpPr/>
          <p:nvPr/>
        </p:nvSpPr>
        <p:spPr>
          <a:xfrm>
            <a:off x="2126711" y="4685797"/>
            <a:ext cx="5772064" cy="534390"/>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“Lower commissions and admin expenses enable direct carriers to enjoy a 10-percentage point cost advantage vs. exclusive independent agent carriers.”</a:t>
            </a:r>
            <a:r>
              <a:rPr lang="en-US" sz="1400" baseline="30000" dirty="0">
                <a:solidFill>
                  <a:schemeClr val="tx1"/>
                </a:solidFill>
                <a:latin typeface="Calibri Light" panose="020F0302020204030204" pitchFamily="34" charset="0"/>
                <a:cs typeface="Calibri Light" panose="020F0302020204030204" pitchFamily="34" charset="0"/>
              </a:rPr>
              <a:t>1</a:t>
            </a:r>
            <a:endParaRPr lang="en-US" sz="1400" dirty="0">
              <a:solidFill>
                <a:schemeClr val="tx1"/>
              </a:solidFill>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1494E2F0-1FEE-4281-BAE7-D37D2713C8EB}"/>
              </a:ext>
            </a:extLst>
          </p:cNvPr>
          <p:cNvSpPr txBox="1"/>
          <p:nvPr/>
        </p:nvSpPr>
        <p:spPr>
          <a:xfrm>
            <a:off x="330128" y="-14641"/>
            <a:ext cx="1553062" cy="256828"/>
          </a:xfrm>
          <a:prstGeom prst="rect">
            <a:avLst/>
          </a:prstGeom>
          <a:solidFill>
            <a:schemeClr val="accent1"/>
          </a:solidFill>
        </p:spPr>
        <p:txBody>
          <a:bodyPr wrap="square" lIns="45720" rIns="45720" rtlCol="0">
            <a:noAutofit/>
          </a:bodyPr>
          <a:lstStyle/>
          <a:p>
            <a:pPr algn="ctr"/>
            <a:r>
              <a:rPr lang="en-US" sz="1400" dirty="0">
                <a:solidFill>
                  <a:schemeClr val="bg1"/>
                </a:solidFill>
                <a:latin typeface="Calibri" panose="020F0502020204030204" pitchFamily="34" charset="0"/>
                <a:cs typeface="Calibri" panose="020F0502020204030204" pitchFamily="34" charset="0"/>
              </a:rPr>
              <a:t>Sales Channels</a:t>
            </a:r>
          </a:p>
        </p:txBody>
      </p:sp>
    </p:spTree>
    <p:extLst>
      <p:ext uri="{BB962C8B-B14F-4D97-AF65-F5344CB8AC3E}">
        <p14:creationId xmlns:p14="http://schemas.microsoft.com/office/powerpoint/2010/main" val="302026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5B4108A4-7E37-4479-A9E1-08DB3329E4E0}"/>
              </a:ext>
            </a:extLst>
          </p:cNvPr>
          <p:cNvSpPr txBox="1">
            <a:spLocks/>
          </p:cNvSpPr>
          <p:nvPr/>
        </p:nvSpPr>
        <p:spPr>
          <a:xfrm>
            <a:off x="330127" y="253131"/>
            <a:ext cx="6573501" cy="438303"/>
          </a:xfrm>
          <a:prstGeom prst="rect">
            <a:avLst/>
          </a:prstGeom>
        </p:spPr>
        <p:txBody>
          <a:bodyPr lIns="45720" tIns="0" rIns="45720" bIns="0"/>
          <a:lstStyle>
            <a:lvl1pPr algn="l" defTabSz="609585" rtl="0" fontAlgn="base">
              <a:lnSpc>
                <a:spcPts val="3200"/>
              </a:lnSpc>
              <a:spcBef>
                <a:spcPct val="0"/>
              </a:spcBef>
              <a:spcAft>
                <a:spcPct val="0"/>
              </a:spcAft>
              <a:defRPr sz="2800" b="0" i="0" kern="1200" cap="none" baseline="0">
                <a:solidFill>
                  <a:schemeClr val="bg2"/>
                </a:solidFill>
                <a:latin typeface="Calibri Light" panose="020F0302020204030204" pitchFamily="34" charset="0"/>
                <a:ea typeface="Lato Light" panose="020F0502020204030203" pitchFamily="34" charset="0"/>
                <a:cs typeface="Calibri Light" panose="020F0302020204030204" pitchFamily="34" charset="0"/>
              </a:defRPr>
            </a:lvl1pPr>
            <a:lvl2pPr algn="ctr" defTabSz="609585" rtl="0" fontAlgn="base">
              <a:spcBef>
                <a:spcPct val="0"/>
              </a:spcBef>
              <a:spcAft>
                <a:spcPct val="0"/>
              </a:spcAft>
              <a:defRPr sz="5867">
                <a:solidFill>
                  <a:schemeClr val="tx1"/>
                </a:solidFill>
                <a:latin typeface="Arial" panose="020B0604020202020204" pitchFamily="34" charset="0"/>
              </a:defRPr>
            </a:lvl2pPr>
            <a:lvl3pPr algn="ctr" defTabSz="609585" rtl="0" fontAlgn="base">
              <a:spcBef>
                <a:spcPct val="0"/>
              </a:spcBef>
              <a:spcAft>
                <a:spcPct val="0"/>
              </a:spcAft>
              <a:defRPr sz="5867">
                <a:solidFill>
                  <a:schemeClr val="tx1"/>
                </a:solidFill>
                <a:latin typeface="Arial" panose="020B0604020202020204" pitchFamily="34" charset="0"/>
              </a:defRPr>
            </a:lvl3pPr>
            <a:lvl4pPr algn="ctr" defTabSz="609585" rtl="0" fontAlgn="base">
              <a:spcBef>
                <a:spcPct val="0"/>
              </a:spcBef>
              <a:spcAft>
                <a:spcPct val="0"/>
              </a:spcAft>
              <a:defRPr sz="5867">
                <a:solidFill>
                  <a:schemeClr val="tx1"/>
                </a:solidFill>
                <a:latin typeface="Arial" panose="020B0604020202020204" pitchFamily="34" charset="0"/>
              </a:defRPr>
            </a:lvl4pPr>
            <a:lvl5pPr algn="ctr" defTabSz="609585" rtl="0" fontAlgn="base">
              <a:spcBef>
                <a:spcPct val="0"/>
              </a:spcBef>
              <a:spcAft>
                <a:spcPct val="0"/>
              </a:spcAft>
              <a:defRPr sz="5867">
                <a:solidFill>
                  <a:schemeClr val="tx1"/>
                </a:solidFill>
                <a:latin typeface="Arial" panose="020B0604020202020204" pitchFamily="34" charset="0"/>
              </a:defRPr>
            </a:lvl5pPr>
            <a:lvl6pPr marL="609585" algn="ctr" defTabSz="609585" rtl="0" fontAlgn="base">
              <a:spcBef>
                <a:spcPct val="0"/>
              </a:spcBef>
              <a:spcAft>
                <a:spcPct val="0"/>
              </a:spcAft>
              <a:defRPr sz="5867">
                <a:solidFill>
                  <a:schemeClr val="tx1"/>
                </a:solidFill>
                <a:latin typeface="Arial" panose="020B0604020202020204" pitchFamily="34" charset="0"/>
              </a:defRPr>
            </a:lvl6pPr>
            <a:lvl7pPr marL="1219170" algn="ctr" defTabSz="609585" rtl="0" fontAlgn="base">
              <a:spcBef>
                <a:spcPct val="0"/>
              </a:spcBef>
              <a:spcAft>
                <a:spcPct val="0"/>
              </a:spcAft>
              <a:defRPr sz="5867">
                <a:solidFill>
                  <a:schemeClr val="tx1"/>
                </a:solidFill>
                <a:latin typeface="Arial" panose="020B0604020202020204" pitchFamily="34" charset="0"/>
              </a:defRPr>
            </a:lvl7pPr>
            <a:lvl8pPr marL="1828754" algn="ctr" defTabSz="609585" rtl="0" fontAlgn="base">
              <a:spcBef>
                <a:spcPct val="0"/>
              </a:spcBef>
              <a:spcAft>
                <a:spcPct val="0"/>
              </a:spcAft>
              <a:defRPr sz="5867">
                <a:solidFill>
                  <a:schemeClr val="tx1"/>
                </a:solidFill>
                <a:latin typeface="Arial" panose="020B0604020202020204" pitchFamily="34" charset="0"/>
              </a:defRPr>
            </a:lvl8pPr>
            <a:lvl9pPr marL="2438339" algn="ctr" defTabSz="609585" rtl="0" fontAlgn="base">
              <a:spcBef>
                <a:spcPct val="0"/>
              </a:spcBef>
              <a:spcAft>
                <a:spcPct val="0"/>
              </a:spcAft>
              <a:defRPr sz="5867">
                <a:solidFill>
                  <a:schemeClr val="tx1"/>
                </a:solidFill>
                <a:latin typeface="Arial" panose="020B0604020202020204" pitchFamily="34" charset="0"/>
              </a:defRPr>
            </a:lvl9pPr>
          </a:lstStyle>
          <a:p>
            <a:r>
              <a:rPr lang="en-US" dirty="0"/>
              <a:t>Many insurers offered rebates or reduced premiums to shore up customer satisfaction</a:t>
            </a:r>
          </a:p>
        </p:txBody>
      </p:sp>
      <p:pic>
        <p:nvPicPr>
          <p:cNvPr id="6" name="Picture 5" descr="Woman signing contract">
            <a:extLst>
              <a:ext uri="{FF2B5EF4-FFF2-40B4-BE49-F238E27FC236}">
                <a16:creationId xmlns:a16="http://schemas.microsoft.com/office/drawing/2014/main" id="{B4D9CBF5-8F77-4009-B1D2-4091FFA558E8}"/>
              </a:ext>
            </a:extLst>
          </p:cNvPr>
          <p:cNvPicPr>
            <a:picLocks noChangeAspect="1"/>
          </p:cNvPicPr>
          <p:nvPr/>
        </p:nvPicPr>
        <p:blipFill rotWithShape="1">
          <a:blip r:embed="rId3"/>
          <a:srcRect l="1" t="19282" r="47955" b="5916"/>
          <a:stretch/>
        </p:blipFill>
        <p:spPr>
          <a:xfrm flipH="1">
            <a:off x="7823637" y="0"/>
            <a:ext cx="4368354" cy="4184649"/>
          </a:xfrm>
          <a:prstGeom prst="rect">
            <a:avLst/>
          </a:prstGeom>
        </p:spPr>
      </p:pic>
      <p:sp>
        <p:nvSpPr>
          <p:cNvPr id="8" name="Rectangle 7">
            <a:extLst>
              <a:ext uri="{FF2B5EF4-FFF2-40B4-BE49-F238E27FC236}">
                <a16:creationId xmlns:a16="http://schemas.microsoft.com/office/drawing/2014/main" id="{225A38A7-21A0-4562-9A04-5DD1D419F5B7}"/>
              </a:ext>
            </a:extLst>
          </p:cNvPr>
          <p:cNvSpPr/>
          <p:nvPr/>
        </p:nvSpPr>
        <p:spPr>
          <a:xfrm>
            <a:off x="9068145" y="1280150"/>
            <a:ext cx="3123855" cy="2738246"/>
          </a:xfrm>
          <a:prstGeom prst="rect">
            <a:avLst/>
          </a:prstGeom>
          <a:solidFill>
            <a:schemeClr val="bg1">
              <a:lumMod val="95000"/>
              <a:alpha val="5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gn="ctr"/>
            <a:r>
              <a:rPr lang="en-US" sz="2000" b="1" dirty="0">
                <a:solidFill>
                  <a:schemeClr val="tx1"/>
                </a:solidFill>
                <a:latin typeface="Calibri Light" panose="020F0302020204030204" pitchFamily="34" charset="0"/>
                <a:cs typeface="Calibri Light" panose="020F0302020204030204" pitchFamily="34" charset="0"/>
              </a:rPr>
              <a:t>Issued Auto Insurance Rebates</a:t>
            </a:r>
          </a:p>
        </p:txBody>
      </p:sp>
      <p:sp>
        <p:nvSpPr>
          <p:cNvPr id="23" name="Rectangle 22">
            <a:extLst>
              <a:ext uri="{FF2B5EF4-FFF2-40B4-BE49-F238E27FC236}">
                <a16:creationId xmlns:a16="http://schemas.microsoft.com/office/drawing/2014/main" id="{68AF22D2-3EA8-4866-A81A-F6F331DB043F}"/>
              </a:ext>
            </a:extLst>
          </p:cNvPr>
          <p:cNvSpPr/>
          <p:nvPr/>
        </p:nvSpPr>
        <p:spPr>
          <a:xfrm>
            <a:off x="2161694" y="1621942"/>
            <a:ext cx="4421689" cy="7307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a:solidFill>
                <a:schemeClr val="tx1"/>
              </a:solidFill>
              <a:latin typeface="Calibri Light" panose="020F0302020204030204" pitchFamily="34" charset="0"/>
              <a:cs typeface="Calibri Light" panose="020F0302020204030204" pitchFamily="34" charset="0"/>
            </a:endParaRPr>
          </a:p>
        </p:txBody>
      </p:sp>
      <p:sp>
        <p:nvSpPr>
          <p:cNvPr id="26" name="Isosceles Triangle 25">
            <a:extLst>
              <a:ext uri="{FF2B5EF4-FFF2-40B4-BE49-F238E27FC236}">
                <a16:creationId xmlns:a16="http://schemas.microsoft.com/office/drawing/2014/main" id="{07BD77E9-92EC-4CA8-9EA6-0D6A18E9601B}"/>
              </a:ext>
            </a:extLst>
          </p:cNvPr>
          <p:cNvSpPr/>
          <p:nvPr/>
        </p:nvSpPr>
        <p:spPr>
          <a:xfrm rot="5400000">
            <a:off x="1869368" y="2333722"/>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28" name="Rectangle 27">
            <a:extLst>
              <a:ext uri="{FF2B5EF4-FFF2-40B4-BE49-F238E27FC236}">
                <a16:creationId xmlns:a16="http://schemas.microsoft.com/office/drawing/2014/main" id="{C537D0EF-C1CD-4742-9819-0BD0C7964DEF}"/>
              </a:ext>
            </a:extLst>
          </p:cNvPr>
          <p:cNvSpPr/>
          <p:nvPr/>
        </p:nvSpPr>
        <p:spPr>
          <a:xfrm>
            <a:off x="2098751" y="2233621"/>
            <a:ext cx="5199391" cy="573388"/>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While 50% of customers expected to be contacted by their auto carrier about COVID-19, only 36% were.</a:t>
            </a:r>
            <a:r>
              <a:rPr lang="en-US" sz="1400" baseline="30000" dirty="0">
                <a:solidFill>
                  <a:schemeClr val="tx1"/>
                </a:solidFill>
                <a:latin typeface="Calibri Light" panose="020F0302020204030204" pitchFamily="34" charset="0"/>
                <a:cs typeface="Calibri Light" panose="020F0302020204030204" pitchFamily="34" charset="0"/>
              </a:rPr>
              <a:t>1</a:t>
            </a:r>
          </a:p>
        </p:txBody>
      </p:sp>
      <p:sp>
        <p:nvSpPr>
          <p:cNvPr id="30" name="TextBox 29">
            <a:extLst>
              <a:ext uri="{FF2B5EF4-FFF2-40B4-BE49-F238E27FC236}">
                <a16:creationId xmlns:a16="http://schemas.microsoft.com/office/drawing/2014/main" id="{0D0D6DB5-F4C2-4620-9CAC-D21955042E48}"/>
              </a:ext>
            </a:extLst>
          </p:cNvPr>
          <p:cNvSpPr txBox="1"/>
          <p:nvPr/>
        </p:nvSpPr>
        <p:spPr>
          <a:xfrm>
            <a:off x="1298654" y="1100335"/>
            <a:ext cx="6412652" cy="615553"/>
          </a:xfrm>
          <a:prstGeom prst="rect">
            <a:avLst/>
          </a:prstGeom>
          <a:noFill/>
        </p:spPr>
        <p:txBody>
          <a:bodyPr wrap="square">
            <a:spAutoFit/>
          </a:bodyPr>
          <a:lstStyle/>
          <a:p>
            <a:r>
              <a:rPr lang="en-US" sz="1800" b="1" dirty="0">
                <a:latin typeface="Calibri" panose="020F0502020204030204" pitchFamily="34" charset="0"/>
                <a:cs typeface="Calibri" panose="020F0502020204030204" pitchFamily="34" charset="0"/>
              </a:rPr>
              <a:t>Consumers are increasingly dissatisfied with their auto insurance</a:t>
            </a:r>
            <a:endParaRPr lang="en-US" b="1"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Why? Consumers’ new driving behaviors do not align with current policies</a:t>
            </a:r>
          </a:p>
        </p:txBody>
      </p:sp>
      <p:sp>
        <p:nvSpPr>
          <p:cNvPr id="32" name="Isosceles Triangle 31">
            <a:extLst>
              <a:ext uri="{FF2B5EF4-FFF2-40B4-BE49-F238E27FC236}">
                <a16:creationId xmlns:a16="http://schemas.microsoft.com/office/drawing/2014/main" id="{BE23A1E5-DA5A-4724-A475-88783FC1BEE3}"/>
              </a:ext>
            </a:extLst>
          </p:cNvPr>
          <p:cNvSpPr/>
          <p:nvPr/>
        </p:nvSpPr>
        <p:spPr>
          <a:xfrm rot="5400000">
            <a:off x="1869368" y="5283949"/>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36" name="Oval 35">
            <a:extLst>
              <a:ext uri="{FF2B5EF4-FFF2-40B4-BE49-F238E27FC236}">
                <a16:creationId xmlns:a16="http://schemas.microsoft.com/office/drawing/2014/main" id="{D5E8F6B1-FFB9-4E03-9968-056D9923C31E}"/>
              </a:ext>
            </a:extLst>
          </p:cNvPr>
          <p:cNvSpPr/>
          <p:nvPr/>
        </p:nvSpPr>
        <p:spPr>
          <a:xfrm>
            <a:off x="427860" y="1147100"/>
            <a:ext cx="529048" cy="529048"/>
          </a:xfrm>
          <a:prstGeom prst="ellipse">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pic>
        <p:nvPicPr>
          <p:cNvPr id="38" name="Graphic 37" descr="Chat">
            <a:extLst>
              <a:ext uri="{FF2B5EF4-FFF2-40B4-BE49-F238E27FC236}">
                <a16:creationId xmlns:a16="http://schemas.microsoft.com/office/drawing/2014/main" id="{B4315F52-715E-4392-B4EE-D3038853990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5139" y="1244379"/>
            <a:ext cx="334489" cy="334489"/>
          </a:xfrm>
          <a:prstGeom prst="rect">
            <a:avLst/>
          </a:prstGeom>
        </p:spPr>
      </p:pic>
      <p:cxnSp>
        <p:nvCxnSpPr>
          <p:cNvPr id="40" name="Straight Connector 39">
            <a:extLst>
              <a:ext uri="{FF2B5EF4-FFF2-40B4-BE49-F238E27FC236}">
                <a16:creationId xmlns:a16="http://schemas.microsoft.com/office/drawing/2014/main" id="{0E0B6724-A5DA-40EF-BDE2-86837DA07BC6}"/>
              </a:ext>
            </a:extLst>
          </p:cNvPr>
          <p:cNvCxnSpPr>
            <a:cxnSpLocks/>
            <a:stCxn id="36" idx="4"/>
            <a:endCxn id="44" idx="2"/>
          </p:cNvCxnSpPr>
          <p:nvPr/>
        </p:nvCxnSpPr>
        <p:spPr>
          <a:xfrm>
            <a:off x="692384" y="1676148"/>
            <a:ext cx="0" cy="2101392"/>
          </a:xfrm>
          <a:prstGeom prst="line">
            <a:avLst/>
          </a:prstGeom>
          <a:ln w="12700">
            <a:solidFill>
              <a:schemeClr val="bg1">
                <a:lumMod val="6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A9018F36-024A-4358-9F0D-29419294870D}"/>
              </a:ext>
            </a:extLst>
          </p:cNvPr>
          <p:cNvSpPr/>
          <p:nvPr/>
        </p:nvSpPr>
        <p:spPr>
          <a:xfrm>
            <a:off x="427860" y="3345772"/>
            <a:ext cx="529048" cy="529048"/>
          </a:xfrm>
          <a:prstGeom prst="ellipse">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pic>
        <p:nvPicPr>
          <p:cNvPr id="44" name="Graphic 43" descr="Money">
            <a:extLst>
              <a:ext uri="{FF2B5EF4-FFF2-40B4-BE49-F238E27FC236}">
                <a16:creationId xmlns:a16="http://schemas.microsoft.com/office/drawing/2014/main" id="{6258D519-453F-401F-B74B-20B6278E822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5139" y="3443051"/>
            <a:ext cx="334489" cy="334489"/>
          </a:xfrm>
          <a:prstGeom prst="rect">
            <a:avLst/>
          </a:prstGeom>
        </p:spPr>
      </p:pic>
      <p:sp>
        <p:nvSpPr>
          <p:cNvPr id="5" name="Rectangle 4">
            <a:extLst>
              <a:ext uri="{FF2B5EF4-FFF2-40B4-BE49-F238E27FC236}">
                <a16:creationId xmlns:a16="http://schemas.microsoft.com/office/drawing/2014/main" id="{F6C16DF5-F8D3-409D-9527-80C4D9DF0CE5}"/>
              </a:ext>
            </a:extLst>
          </p:cNvPr>
          <p:cNvSpPr/>
          <p:nvPr/>
        </p:nvSpPr>
        <p:spPr>
          <a:xfrm>
            <a:off x="2098751" y="2754466"/>
            <a:ext cx="5289275" cy="573388"/>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Customers who expect to be contacted, but aren’t, are almost 2x more likely to switch carriers.</a:t>
            </a:r>
            <a:r>
              <a:rPr lang="en-US" sz="1400" baseline="30000" dirty="0">
                <a:solidFill>
                  <a:schemeClr val="tx1"/>
                </a:solidFill>
                <a:latin typeface="Calibri Light" panose="020F0302020204030204" pitchFamily="34" charset="0"/>
                <a:cs typeface="Calibri Light" panose="020F0302020204030204" pitchFamily="34" charset="0"/>
              </a:rPr>
              <a:t> 1</a:t>
            </a:r>
            <a:endParaRPr lang="en-US" sz="1400" dirty="0">
              <a:solidFill>
                <a:schemeClr val="tx1"/>
              </a:solidFill>
              <a:latin typeface="Calibri Light" panose="020F0302020204030204" pitchFamily="34" charset="0"/>
              <a:cs typeface="Calibri Light" panose="020F0302020204030204" pitchFamily="34" charset="0"/>
            </a:endParaRPr>
          </a:p>
        </p:txBody>
      </p:sp>
      <p:sp>
        <p:nvSpPr>
          <p:cNvPr id="7" name="Isosceles Triangle 6">
            <a:extLst>
              <a:ext uri="{FF2B5EF4-FFF2-40B4-BE49-F238E27FC236}">
                <a16:creationId xmlns:a16="http://schemas.microsoft.com/office/drawing/2014/main" id="{3185DA49-8ADB-4DB1-8B1A-FF06068EB0BF}"/>
              </a:ext>
            </a:extLst>
          </p:cNvPr>
          <p:cNvSpPr/>
          <p:nvPr/>
        </p:nvSpPr>
        <p:spPr>
          <a:xfrm rot="5400000">
            <a:off x="1869368" y="2869538"/>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grpSp>
        <p:nvGrpSpPr>
          <p:cNvPr id="20" name="Group 19">
            <a:extLst>
              <a:ext uri="{FF2B5EF4-FFF2-40B4-BE49-F238E27FC236}">
                <a16:creationId xmlns:a16="http://schemas.microsoft.com/office/drawing/2014/main" id="{DC3131DE-49A1-42FF-B995-294EF048744A}"/>
              </a:ext>
            </a:extLst>
          </p:cNvPr>
          <p:cNvGrpSpPr/>
          <p:nvPr/>
        </p:nvGrpSpPr>
        <p:grpSpPr>
          <a:xfrm>
            <a:off x="6257009" y="4629968"/>
            <a:ext cx="5916277" cy="1782082"/>
            <a:chOff x="6257009" y="4629968"/>
            <a:chExt cx="5916277" cy="1782082"/>
          </a:xfrm>
        </p:grpSpPr>
        <p:sp>
          <p:nvSpPr>
            <p:cNvPr id="50" name="Rectangle 49">
              <a:extLst>
                <a:ext uri="{FF2B5EF4-FFF2-40B4-BE49-F238E27FC236}">
                  <a16:creationId xmlns:a16="http://schemas.microsoft.com/office/drawing/2014/main" id="{77ECB7E0-D085-4632-A393-E00173145070}"/>
                </a:ext>
              </a:extLst>
            </p:cNvPr>
            <p:cNvSpPr/>
            <p:nvPr/>
          </p:nvSpPr>
          <p:spPr>
            <a:xfrm>
              <a:off x="6257010" y="4640527"/>
              <a:ext cx="5774534" cy="1771523"/>
            </a:xfrm>
            <a:prstGeom prst="rect">
              <a:avLst/>
            </a:prstGeom>
            <a:solidFill>
              <a:schemeClr val="bg1">
                <a:lumMod val="95000"/>
              </a:schemeClr>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cxnSp>
          <p:nvCxnSpPr>
            <p:cNvPr id="52" name="Straight Connector 51">
              <a:extLst>
                <a:ext uri="{FF2B5EF4-FFF2-40B4-BE49-F238E27FC236}">
                  <a16:creationId xmlns:a16="http://schemas.microsoft.com/office/drawing/2014/main" id="{05D74CF8-5B97-4D86-81F4-66274A7A42BF}"/>
                </a:ext>
              </a:extLst>
            </p:cNvPr>
            <p:cNvCxnSpPr>
              <a:cxnSpLocks/>
            </p:cNvCxnSpPr>
            <p:nvPr/>
          </p:nvCxnSpPr>
          <p:spPr>
            <a:xfrm flipH="1">
              <a:off x="7803018" y="5336751"/>
              <a:ext cx="1" cy="800658"/>
            </a:xfrm>
            <a:prstGeom prst="line">
              <a:avLst/>
            </a:prstGeom>
            <a:ln w="12700">
              <a:solidFill>
                <a:schemeClr val="bg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24D6ED1B-52DB-44BC-9B78-9FFE34204211}"/>
                </a:ext>
              </a:extLst>
            </p:cNvPr>
            <p:cNvSpPr txBox="1"/>
            <p:nvPr/>
          </p:nvSpPr>
          <p:spPr>
            <a:xfrm>
              <a:off x="6257009" y="5316898"/>
              <a:ext cx="1475901" cy="881534"/>
            </a:xfrm>
            <a:prstGeom prst="rect">
              <a:avLst/>
            </a:prstGeom>
            <a:noFill/>
          </p:spPr>
          <p:txBody>
            <a:bodyPr wrap="square" lIns="45720" rIns="45720" rtlCol="0">
              <a:noAutofit/>
            </a:bodyPr>
            <a:lstStyle/>
            <a:p>
              <a:pPr algn="r"/>
              <a:r>
                <a:rPr lang="en-US" sz="1600" b="1" dirty="0">
                  <a:latin typeface="Calibri Light" panose="020F0302020204030204" pitchFamily="34" charset="0"/>
                  <a:cs typeface="Calibri Light" panose="020F0302020204030204" pitchFamily="34" charset="0"/>
                </a:rPr>
                <a:t>Expectation vs. Reality of Communication</a:t>
              </a:r>
              <a:r>
                <a:rPr lang="en-US" sz="1600" b="1" baseline="30000" dirty="0">
                  <a:latin typeface="Calibri Light" panose="020F0302020204030204" pitchFamily="34" charset="0"/>
                  <a:cs typeface="Calibri Light" panose="020F0302020204030204" pitchFamily="34" charset="0"/>
                </a:rPr>
                <a:t>2</a:t>
              </a:r>
            </a:p>
          </p:txBody>
        </p:sp>
        <p:pic>
          <p:nvPicPr>
            <p:cNvPr id="10" name="Picture 9">
              <a:extLst>
                <a:ext uri="{FF2B5EF4-FFF2-40B4-BE49-F238E27FC236}">
                  <a16:creationId xmlns:a16="http://schemas.microsoft.com/office/drawing/2014/main" id="{48BFFF76-D83A-4241-932D-E2CC03E2BC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04932" y="4629968"/>
              <a:ext cx="4368354" cy="1782082"/>
            </a:xfrm>
            <a:prstGeom prst="rect">
              <a:avLst/>
            </a:prstGeom>
          </p:spPr>
        </p:pic>
      </p:grpSp>
      <p:grpSp>
        <p:nvGrpSpPr>
          <p:cNvPr id="31" name="Group 30">
            <a:extLst>
              <a:ext uri="{FF2B5EF4-FFF2-40B4-BE49-F238E27FC236}">
                <a16:creationId xmlns:a16="http://schemas.microsoft.com/office/drawing/2014/main" id="{62D52860-D78A-4137-A827-89D40B88B0F4}"/>
              </a:ext>
            </a:extLst>
          </p:cNvPr>
          <p:cNvGrpSpPr/>
          <p:nvPr/>
        </p:nvGrpSpPr>
        <p:grpSpPr>
          <a:xfrm>
            <a:off x="9010142" y="-1679"/>
            <a:ext cx="1798885" cy="615666"/>
            <a:chOff x="9010142" y="-1679"/>
            <a:chExt cx="1798885" cy="615666"/>
          </a:xfrm>
        </p:grpSpPr>
        <p:sp>
          <p:nvSpPr>
            <p:cNvPr id="33" name="TextBox 32">
              <a:extLst>
                <a:ext uri="{FF2B5EF4-FFF2-40B4-BE49-F238E27FC236}">
                  <a16:creationId xmlns:a16="http://schemas.microsoft.com/office/drawing/2014/main" id="{EF67DF3E-BE80-4C85-9E9A-E1DB8AE9888D}"/>
                </a:ext>
              </a:extLst>
            </p:cNvPr>
            <p:cNvSpPr txBox="1"/>
            <p:nvPr/>
          </p:nvSpPr>
          <p:spPr>
            <a:xfrm>
              <a:off x="9010142" y="-1679"/>
              <a:ext cx="1798885" cy="615666"/>
            </a:xfrm>
            <a:prstGeom prst="rect">
              <a:avLst/>
            </a:prstGeom>
            <a:solidFill>
              <a:schemeClr val="bg2"/>
            </a:solidFill>
          </p:spPr>
          <p:txBody>
            <a:bodyPr wrap="square" lIns="45720" rIns="91440" rtlCol="0" anchor="ctr">
              <a:noAutofit/>
            </a:bodyPr>
            <a:lstStyle/>
            <a:p>
              <a:pPr algn="r"/>
              <a:r>
                <a:rPr lang="en-US" sz="1400" dirty="0">
                  <a:solidFill>
                    <a:schemeClr val="bg1"/>
                  </a:solidFill>
                  <a:latin typeface="Calibri" panose="020F0502020204030204" pitchFamily="34" charset="0"/>
                  <a:cs typeface="Calibri" panose="020F0502020204030204" pitchFamily="34" charset="0"/>
                </a:rPr>
                <a:t>Auto Insurers</a:t>
              </a:r>
            </a:p>
          </p:txBody>
        </p:sp>
        <p:pic>
          <p:nvPicPr>
            <p:cNvPr id="34" name="Graphic 33" descr="Car">
              <a:extLst>
                <a:ext uri="{FF2B5EF4-FFF2-40B4-BE49-F238E27FC236}">
                  <a16:creationId xmlns:a16="http://schemas.microsoft.com/office/drawing/2014/main" id="{804F3990-68C3-431D-8B87-EA3B8E1512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12649" y="4695"/>
              <a:ext cx="549150" cy="549150"/>
            </a:xfrm>
            <a:prstGeom prst="rect">
              <a:avLst/>
            </a:prstGeom>
          </p:spPr>
        </p:pic>
      </p:grpSp>
      <p:sp>
        <p:nvSpPr>
          <p:cNvPr id="12" name="TextBox 11">
            <a:extLst>
              <a:ext uri="{FF2B5EF4-FFF2-40B4-BE49-F238E27FC236}">
                <a16:creationId xmlns:a16="http://schemas.microsoft.com/office/drawing/2014/main" id="{9AD28D2B-6BE8-4E0C-9007-7B7498263477}"/>
              </a:ext>
            </a:extLst>
          </p:cNvPr>
          <p:cNvSpPr txBox="1"/>
          <p:nvPr/>
        </p:nvSpPr>
        <p:spPr>
          <a:xfrm>
            <a:off x="330128" y="-14641"/>
            <a:ext cx="1553062" cy="256828"/>
          </a:xfrm>
          <a:prstGeom prst="rect">
            <a:avLst/>
          </a:prstGeom>
          <a:solidFill>
            <a:schemeClr val="accent1"/>
          </a:solidFill>
        </p:spPr>
        <p:txBody>
          <a:bodyPr wrap="square" lIns="45720" rIns="45720" rtlCol="0">
            <a:noAutofit/>
          </a:bodyPr>
          <a:lstStyle/>
          <a:p>
            <a:pPr algn="ctr"/>
            <a:r>
              <a:rPr lang="en-US" sz="1400" dirty="0">
                <a:solidFill>
                  <a:schemeClr val="bg1"/>
                </a:solidFill>
                <a:latin typeface="Calibri" panose="020F0502020204030204" pitchFamily="34" charset="0"/>
                <a:cs typeface="Calibri" panose="020F0502020204030204" pitchFamily="34" charset="0"/>
              </a:rPr>
              <a:t>Customer Support</a:t>
            </a:r>
          </a:p>
        </p:txBody>
      </p:sp>
      <p:sp>
        <p:nvSpPr>
          <p:cNvPr id="2" name="Isosceles Triangle 1">
            <a:extLst>
              <a:ext uri="{FF2B5EF4-FFF2-40B4-BE49-F238E27FC236}">
                <a16:creationId xmlns:a16="http://schemas.microsoft.com/office/drawing/2014/main" id="{76323DA9-56A8-41BF-934C-B8DD2F9C558F}"/>
              </a:ext>
            </a:extLst>
          </p:cNvPr>
          <p:cNvSpPr/>
          <p:nvPr/>
        </p:nvSpPr>
        <p:spPr>
          <a:xfrm rot="5400000">
            <a:off x="1869368" y="4750836"/>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14" name="Rectangle 13">
            <a:extLst>
              <a:ext uri="{FF2B5EF4-FFF2-40B4-BE49-F238E27FC236}">
                <a16:creationId xmlns:a16="http://schemas.microsoft.com/office/drawing/2014/main" id="{C3AB8FC3-C324-420F-8267-62FE8075162B}"/>
              </a:ext>
            </a:extLst>
          </p:cNvPr>
          <p:cNvSpPr/>
          <p:nvPr/>
        </p:nvSpPr>
        <p:spPr>
          <a:xfrm>
            <a:off x="2098751" y="4646920"/>
            <a:ext cx="4124012" cy="573388"/>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However, only 37% of consumers were aware of their carrier’s announced premium relief efforts.</a:t>
            </a:r>
            <a:r>
              <a:rPr lang="en-US" sz="1400" baseline="30000" dirty="0">
                <a:solidFill>
                  <a:schemeClr val="tx1"/>
                </a:solidFill>
                <a:latin typeface="Calibri Light" panose="020F0302020204030204" pitchFamily="34" charset="0"/>
                <a:cs typeface="Calibri Light" panose="020F0302020204030204" pitchFamily="34" charset="0"/>
              </a:rPr>
              <a:t>1</a:t>
            </a:r>
          </a:p>
        </p:txBody>
      </p:sp>
      <p:sp>
        <p:nvSpPr>
          <p:cNvPr id="15" name="TextBox 14">
            <a:extLst>
              <a:ext uri="{FF2B5EF4-FFF2-40B4-BE49-F238E27FC236}">
                <a16:creationId xmlns:a16="http://schemas.microsoft.com/office/drawing/2014/main" id="{6DC02996-C162-4F11-B71E-063B2E2FB550}"/>
              </a:ext>
            </a:extLst>
          </p:cNvPr>
          <p:cNvSpPr txBox="1"/>
          <p:nvPr/>
        </p:nvSpPr>
        <p:spPr>
          <a:xfrm>
            <a:off x="1298654" y="3358811"/>
            <a:ext cx="6410917" cy="615553"/>
          </a:xfrm>
          <a:prstGeom prst="rect">
            <a:avLst/>
          </a:prstGeom>
          <a:noFill/>
        </p:spPr>
        <p:txBody>
          <a:bodyPr wrap="square">
            <a:spAutoFit/>
          </a:bodyPr>
          <a:lstStyle/>
          <a:p>
            <a:r>
              <a:rPr lang="en-US" sz="1800" b="1" dirty="0">
                <a:latin typeface="Calibri" panose="020F0502020204030204" pitchFamily="34" charset="0"/>
                <a:cs typeface="Calibri" panose="020F0502020204030204" pitchFamily="34" charset="0"/>
              </a:rPr>
              <a:t>Carriers issued premium rebates or reduced rates</a:t>
            </a:r>
            <a:endParaRPr lang="en-US" b="1"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Why? To bolster member satisfaction</a:t>
            </a:r>
          </a:p>
        </p:txBody>
      </p:sp>
      <p:sp>
        <p:nvSpPr>
          <p:cNvPr id="16" name="Rectangle 15">
            <a:extLst>
              <a:ext uri="{FF2B5EF4-FFF2-40B4-BE49-F238E27FC236}">
                <a16:creationId xmlns:a16="http://schemas.microsoft.com/office/drawing/2014/main" id="{8283E9E5-4042-4DE5-9BDE-30096C0A64AB}"/>
              </a:ext>
            </a:extLst>
          </p:cNvPr>
          <p:cNvSpPr/>
          <p:nvPr/>
        </p:nvSpPr>
        <p:spPr>
          <a:xfrm>
            <a:off x="2098751" y="4057719"/>
            <a:ext cx="4587707" cy="573388"/>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State Farm provided the largest rebate, totaling $4.2B, followed by Geico ($2.5B), and Progressive and Allstate ($1B each).</a:t>
            </a:r>
            <a:r>
              <a:rPr lang="en-US" sz="1400" baseline="30000" dirty="0">
                <a:solidFill>
                  <a:schemeClr val="tx1"/>
                </a:solidFill>
                <a:latin typeface="Calibri Light" panose="020F0302020204030204" pitchFamily="34" charset="0"/>
                <a:cs typeface="Calibri Light" panose="020F0302020204030204" pitchFamily="34" charset="0"/>
              </a:rPr>
              <a:t>2</a:t>
            </a:r>
          </a:p>
        </p:txBody>
      </p:sp>
      <p:sp>
        <p:nvSpPr>
          <p:cNvPr id="18" name="Isosceles Triangle 17">
            <a:extLst>
              <a:ext uri="{FF2B5EF4-FFF2-40B4-BE49-F238E27FC236}">
                <a16:creationId xmlns:a16="http://schemas.microsoft.com/office/drawing/2014/main" id="{969467D4-91B6-48D5-A0E1-A68822850E6C}"/>
              </a:ext>
            </a:extLst>
          </p:cNvPr>
          <p:cNvSpPr/>
          <p:nvPr/>
        </p:nvSpPr>
        <p:spPr>
          <a:xfrm rot="5400000">
            <a:off x="1869368" y="4076852"/>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56" name="TextBox 55">
            <a:extLst>
              <a:ext uri="{FF2B5EF4-FFF2-40B4-BE49-F238E27FC236}">
                <a16:creationId xmlns:a16="http://schemas.microsoft.com/office/drawing/2014/main" id="{A896BCBD-92E5-4A69-AAF6-F646D428B429}"/>
              </a:ext>
            </a:extLst>
          </p:cNvPr>
          <p:cNvSpPr txBox="1"/>
          <p:nvPr/>
        </p:nvSpPr>
        <p:spPr>
          <a:xfrm>
            <a:off x="4847699" y="6347443"/>
            <a:ext cx="1838759" cy="430887"/>
          </a:xfrm>
          <a:prstGeom prst="rect">
            <a:avLst/>
          </a:prstGeom>
          <a:noFill/>
        </p:spPr>
        <p:txBody>
          <a:bodyPr wrap="square">
            <a:spAutoFit/>
          </a:bodyPr>
          <a:lstStyle/>
          <a:p>
            <a:pPr algn="l" rtl="0" fontAlgn="base"/>
            <a:r>
              <a:rPr lang="en-US" sz="1100" b="0" i="1" u="none" strike="noStrike" baseline="30000" dirty="0">
                <a:solidFill>
                  <a:srgbClr val="3C3C3C"/>
                </a:solidFill>
                <a:effectLst/>
                <a:latin typeface="Calibri Light" panose="020F0302020204030204" pitchFamily="34" charset="0"/>
                <a:cs typeface="Calibri Light" panose="020F0302020204030204" pitchFamily="34" charset="0"/>
              </a:rPr>
              <a:t>1 </a:t>
            </a:r>
            <a:r>
              <a:rPr lang="en-US" sz="1100" b="0" i="1" u="none" strike="noStrike" dirty="0">
                <a:solidFill>
                  <a:srgbClr val="3C3C3C"/>
                </a:solidFill>
                <a:effectLst/>
                <a:latin typeface="Calibri Light" panose="020F0302020204030204" pitchFamily="34" charset="0"/>
                <a:cs typeface="Calibri Light" panose="020F0302020204030204" pitchFamily="34" charset="0"/>
                <a:hlinkClick r:id="rId11"/>
              </a:rPr>
              <a:t>HubSpot</a:t>
            </a:r>
            <a:endParaRPr lang="en-US" sz="1100" b="0" i="1" u="none" strike="noStrike" dirty="0">
              <a:solidFill>
                <a:srgbClr val="3C3C3C"/>
              </a:solidFill>
              <a:effectLst/>
              <a:latin typeface="Calibri Light" panose="020F0302020204030204" pitchFamily="34" charset="0"/>
              <a:cs typeface="Calibri Light" panose="020F0302020204030204" pitchFamily="34" charset="0"/>
            </a:endParaRPr>
          </a:p>
          <a:p>
            <a:pPr algn="l" rtl="0" fontAlgn="base"/>
            <a:r>
              <a:rPr lang="en-US" sz="1100" i="1" baseline="30000" dirty="0">
                <a:solidFill>
                  <a:srgbClr val="3C3C3C"/>
                </a:solidFill>
                <a:latin typeface="Calibri Light" panose="020F0302020204030204" pitchFamily="34" charset="0"/>
                <a:cs typeface="Calibri Light" panose="020F0302020204030204" pitchFamily="34" charset="0"/>
              </a:rPr>
              <a:t>2 </a:t>
            </a:r>
            <a:r>
              <a:rPr lang="en-US" sz="1100" i="1" dirty="0">
                <a:solidFill>
                  <a:srgbClr val="3C3C3C"/>
                </a:solidFill>
                <a:latin typeface="Calibri Light" panose="020F0302020204030204" pitchFamily="34" charset="0"/>
                <a:cs typeface="Calibri Light" panose="020F0302020204030204" pitchFamily="34" charset="0"/>
                <a:hlinkClick r:id="rId12"/>
              </a:rPr>
              <a:t>S&amp;P Global</a:t>
            </a:r>
            <a:endParaRPr lang="en-US" sz="1100" b="0" i="0" dirty="0">
              <a:solidFill>
                <a:srgbClr val="3C3C3C"/>
              </a:solidFill>
              <a:effectLst/>
              <a:latin typeface="Calibri Light" panose="020F0302020204030204" pitchFamily="34" charset="0"/>
              <a:cs typeface="Calibri Light" panose="020F0302020204030204" pitchFamily="34" charset="0"/>
            </a:endParaRPr>
          </a:p>
        </p:txBody>
      </p:sp>
      <p:sp>
        <p:nvSpPr>
          <p:cNvPr id="58" name="Isosceles Triangle 57">
            <a:extLst>
              <a:ext uri="{FF2B5EF4-FFF2-40B4-BE49-F238E27FC236}">
                <a16:creationId xmlns:a16="http://schemas.microsoft.com/office/drawing/2014/main" id="{A8045F65-256A-4D79-9167-2EFFA32475E5}"/>
              </a:ext>
            </a:extLst>
          </p:cNvPr>
          <p:cNvSpPr/>
          <p:nvPr/>
        </p:nvSpPr>
        <p:spPr>
          <a:xfrm rot="5400000">
            <a:off x="1869368" y="1776249"/>
            <a:ext cx="200413" cy="172770"/>
          </a:xfrm>
          <a:prstGeom prst="triangle">
            <a:avLst/>
          </a:prstGeom>
          <a:solidFill>
            <a:schemeClr val="bg2"/>
          </a:solid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endParaRPr lang="en-US" sz="1400" dirty="0" err="1">
              <a:solidFill>
                <a:schemeClr val="tx1"/>
              </a:solidFill>
              <a:latin typeface="Calibri Light" panose="020F0302020204030204" pitchFamily="34" charset="0"/>
              <a:cs typeface="Calibri Light" panose="020F0302020204030204" pitchFamily="34" charset="0"/>
            </a:endParaRPr>
          </a:p>
        </p:txBody>
      </p:sp>
      <p:sp>
        <p:nvSpPr>
          <p:cNvPr id="60" name="Rectangle 59">
            <a:extLst>
              <a:ext uri="{FF2B5EF4-FFF2-40B4-BE49-F238E27FC236}">
                <a16:creationId xmlns:a16="http://schemas.microsoft.com/office/drawing/2014/main" id="{7F2C2F3F-0E73-4F18-8171-EA20534CB4F9}"/>
              </a:ext>
            </a:extLst>
          </p:cNvPr>
          <p:cNvSpPr/>
          <p:nvPr/>
        </p:nvSpPr>
        <p:spPr>
          <a:xfrm>
            <a:off x="2098751" y="1676148"/>
            <a:ext cx="5199391" cy="573388"/>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In 3 weeks, the number of consumers who are very satisfied with their auto insurance declined by 31%.</a:t>
            </a:r>
            <a:r>
              <a:rPr lang="en-US" sz="1400" baseline="30000" dirty="0">
                <a:solidFill>
                  <a:schemeClr val="tx1"/>
                </a:solidFill>
                <a:latin typeface="Calibri Light" panose="020F0302020204030204" pitchFamily="34" charset="0"/>
                <a:cs typeface="Calibri Light" panose="020F0302020204030204" pitchFamily="34" charset="0"/>
              </a:rPr>
              <a:t>1</a:t>
            </a:r>
          </a:p>
        </p:txBody>
      </p:sp>
      <p:sp>
        <p:nvSpPr>
          <p:cNvPr id="62" name="Rectangle 61">
            <a:extLst>
              <a:ext uri="{FF2B5EF4-FFF2-40B4-BE49-F238E27FC236}">
                <a16:creationId xmlns:a16="http://schemas.microsoft.com/office/drawing/2014/main" id="{3CEB4A78-748E-4337-9EAB-DB449F93E690}"/>
              </a:ext>
            </a:extLst>
          </p:cNvPr>
          <p:cNvSpPr/>
          <p:nvPr/>
        </p:nvSpPr>
        <p:spPr>
          <a:xfrm>
            <a:off x="2098751" y="5207911"/>
            <a:ext cx="4124012" cy="948548"/>
          </a:xfrm>
          <a:prstGeom prst="rect">
            <a:avLst/>
          </a:prstGeom>
          <a:noFill/>
          <a:ln w="19050">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l"/>
            <a:r>
              <a:rPr lang="en-US" sz="1400" dirty="0">
                <a:solidFill>
                  <a:schemeClr val="tx1"/>
                </a:solidFill>
                <a:latin typeface="Calibri Light" panose="020F0302020204030204" pitchFamily="34" charset="0"/>
                <a:cs typeface="Calibri Light" panose="020F0302020204030204" pitchFamily="34" charset="0"/>
              </a:rPr>
              <a:t>Even among consumers who believe premium relief efforts are enough to ease financial pressure, they displayed 1.3x increase in shopping rates and a 1.7x increase in likelihood to cancel a policy.</a:t>
            </a:r>
            <a:r>
              <a:rPr lang="en-US" sz="1400" baseline="30000" dirty="0">
                <a:solidFill>
                  <a:schemeClr val="tx1"/>
                </a:solidFill>
                <a:latin typeface="Calibri Light" panose="020F0302020204030204" pitchFamily="34" charset="0"/>
                <a:cs typeface="Calibri Light" panose="020F0302020204030204" pitchFamily="34" charset="0"/>
              </a:rPr>
              <a:t>1</a:t>
            </a:r>
          </a:p>
        </p:txBody>
      </p:sp>
      <p:sp>
        <p:nvSpPr>
          <p:cNvPr id="3" name="Rectangle 2">
            <a:extLst>
              <a:ext uri="{FF2B5EF4-FFF2-40B4-BE49-F238E27FC236}">
                <a16:creationId xmlns:a16="http://schemas.microsoft.com/office/drawing/2014/main" id="{21CD8CE5-61CB-4227-8484-2F71C0EF6C67}"/>
              </a:ext>
            </a:extLst>
          </p:cNvPr>
          <p:cNvSpPr/>
          <p:nvPr/>
        </p:nvSpPr>
        <p:spPr>
          <a:xfrm>
            <a:off x="9156863" y="2146853"/>
            <a:ext cx="2667374" cy="1569660"/>
          </a:xfrm>
          <a:prstGeom prst="rect">
            <a:avLst/>
          </a:prstGeom>
          <a:noFill/>
        </p:spPr>
        <p:txBody>
          <a:bodyPr wrap="squar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rPr>
              <a:t>$4.2 billion</a:t>
            </a:r>
          </a:p>
          <a:p>
            <a:r>
              <a:rPr lang="en-US" sz="2400" dirty="0">
                <a:ln w="0"/>
                <a:effectLst>
                  <a:outerShdw blurRad="38100" dist="19050" dir="2700000" algn="tl" rotWithShape="0">
                    <a:schemeClr val="dk1">
                      <a:alpha val="40000"/>
                    </a:schemeClr>
                  </a:outerShdw>
                </a:effectLst>
              </a:rPr>
              <a:t>$2.5 billion</a:t>
            </a:r>
          </a:p>
          <a:p>
            <a:r>
              <a:rPr lang="en-US" sz="2400" b="0" cap="none" spc="0" dirty="0">
                <a:ln w="0"/>
                <a:solidFill>
                  <a:schemeClr val="tx1"/>
                </a:solidFill>
                <a:effectLst>
                  <a:outerShdw blurRad="38100" dist="19050" dir="2700000" algn="tl" rotWithShape="0">
                    <a:schemeClr val="dk1">
                      <a:alpha val="40000"/>
                    </a:schemeClr>
                  </a:outerShdw>
                </a:effectLst>
              </a:rPr>
              <a:t>$1 billion</a:t>
            </a:r>
          </a:p>
          <a:p>
            <a:r>
              <a:rPr lang="en-US" sz="2400" b="0" cap="none" spc="0" dirty="0">
                <a:ln w="0"/>
                <a:solidFill>
                  <a:schemeClr val="tx1"/>
                </a:solidFill>
                <a:effectLst>
                  <a:outerShdw blurRad="38100" dist="19050" dir="2700000" algn="tl" rotWithShape="0">
                    <a:schemeClr val="dk1">
                      <a:alpha val="40000"/>
                    </a:schemeClr>
                  </a:outerShdw>
                </a:effectLst>
              </a:rPr>
              <a:t>$1</a:t>
            </a:r>
            <a:r>
              <a:rPr lang="en-US" sz="2400" dirty="0">
                <a:ln w="0"/>
                <a:effectLst>
                  <a:outerShdw blurRad="38100" dist="19050" dir="2700000" algn="tl" rotWithShape="0">
                    <a:schemeClr val="dk1">
                      <a:alpha val="40000"/>
                    </a:schemeClr>
                  </a:outerShdw>
                </a:effectLst>
              </a:rPr>
              <a:t> billion</a:t>
            </a:r>
            <a:endParaRPr lang="en-US" sz="24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2" descr="Government Employees Insurance Company Logo • Download GEICO vector logo  SVG • Logotyp.us">
            <a:extLst>
              <a:ext uri="{FF2B5EF4-FFF2-40B4-BE49-F238E27FC236}">
                <a16:creationId xmlns:a16="http://schemas.microsoft.com/office/drawing/2014/main" id="{0B507887-68C4-4548-8CE2-C4694279153E}"/>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34306" b="31681"/>
          <a:stretch/>
        </p:blipFill>
        <p:spPr bwMode="auto">
          <a:xfrm>
            <a:off x="11002144" y="2647438"/>
            <a:ext cx="1037989" cy="252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Quote Auto Insurance, Home-Auto Bundles, &amp; More | Progressive">
            <a:extLst>
              <a:ext uri="{FF2B5EF4-FFF2-40B4-BE49-F238E27FC236}">
                <a16:creationId xmlns:a16="http://schemas.microsoft.com/office/drawing/2014/main" id="{35D8CF8F-8F42-4B01-BDEB-8105C46039F2}"/>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3053" t="36244" r="15720" b="34216"/>
          <a:stretch/>
        </p:blipFill>
        <p:spPr bwMode="auto">
          <a:xfrm>
            <a:off x="10927016" y="3038291"/>
            <a:ext cx="1188245" cy="2587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ate Farm logo and symbol, meaning, history, PNG">
            <a:extLst>
              <a:ext uri="{FF2B5EF4-FFF2-40B4-BE49-F238E27FC236}">
                <a16:creationId xmlns:a16="http://schemas.microsoft.com/office/drawing/2014/main" id="{3414B631-9712-4A9F-BCDB-538D3D287D1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2399" b="36446"/>
          <a:stretch/>
        </p:blipFill>
        <p:spPr bwMode="auto">
          <a:xfrm>
            <a:off x="10850286" y="2252323"/>
            <a:ext cx="1341705" cy="2351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ownload Allstate Logo in SVG Vector or PNG File Format - Logo.wine">
            <a:extLst>
              <a:ext uri="{FF2B5EF4-FFF2-40B4-BE49-F238E27FC236}">
                <a16:creationId xmlns:a16="http://schemas.microsoft.com/office/drawing/2014/main" id="{4948565F-E73B-4983-8067-BFF1451FA8B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35843" b="35119"/>
          <a:stretch/>
        </p:blipFill>
        <p:spPr bwMode="auto">
          <a:xfrm>
            <a:off x="10717166" y="3328196"/>
            <a:ext cx="1607944" cy="31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941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DA0094-2121-4967-AC29-8FF23CE4F085}"/>
              </a:ext>
            </a:extLst>
          </p:cNvPr>
          <p:cNvSpPr>
            <a:spLocks noGrp="1"/>
          </p:cNvSpPr>
          <p:nvPr>
            <p:ph type="title"/>
          </p:nvPr>
        </p:nvSpPr>
        <p:spPr/>
        <p:txBody>
          <a:bodyPr/>
          <a:lstStyle/>
          <a:p>
            <a:r>
              <a:rPr lang="en-US" dirty="0"/>
              <a:t>Looking Ahead for Auto Insurers</a:t>
            </a:r>
          </a:p>
        </p:txBody>
      </p:sp>
      <p:sp>
        <p:nvSpPr>
          <p:cNvPr id="21" name="Content Placeholder 20">
            <a:extLst>
              <a:ext uri="{FF2B5EF4-FFF2-40B4-BE49-F238E27FC236}">
                <a16:creationId xmlns:a16="http://schemas.microsoft.com/office/drawing/2014/main" id="{7C4E1890-61F4-49BC-A7DA-5D0374800B97}"/>
              </a:ext>
            </a:extLst>
          </p:cNvPr>
          <p:cNvSpPr>
            <a:spLocks noGrp="1"/>
          </p:cNvSpPr>
          <p:nvPr>
            <p:ph sz="quarter" idx="25"/>
          </p:nvPr>
        </p:nvSpPr>
        <p:spPr/>
        <p:txBody>
          <a:bodyPr/>
          <a:lstStyle/>
          <a:p>
            <a:endParaRPr lang="en-US"/>
          </a:p>
        </p:txBody>
      </p:sp>
      <p:sp>
        <p:nvSpPr>
          <p:cNvPr id="9" name="TextBox 8">
            <a:extLst>
              <a:ext uri="{FF2B5EF4-FFF2-40B4-BE49-F238E27FC236}">
                <a16:creationId xmlns:a16="http://schemas.microsoft.com/office/drawing/2014/main" id="{BC8D34E0-66F2-40AC-ADE7-40FBA8A7AA21}"/>
              </a:ext>
            </a:extLst>
          </p:cNvPr>
          <p:cNvSpPr txBox="1"/>
          <p:nvPr/>
        </p:nvSpPr>
        <p:spPr>
          <a:xfrm>
            <a:off x="6682739" y="2155288"/>
            <a:ext cx="5097781" cy="2088466"/>
          </a:xfrm>
          <a:prstGeom prst="rect">
            <a:avLst/>
          </a:prstGeom>
          <a:noFill/>
        </p:spPr>
        <p:txBody>
          <a:bodyPr wrap="square" lIns="45720" rIns="45720" rtlCol="0">
            <a:noAutofit/>
          </a:bodyPr>
          <a:lstStyle/>
          <a:p>
            <a:pPr marL="285750" indent="-285750" algn="l">
              <a:spcAft>
                <a:spcPts val="1600"/>
              </a:spcAft>
              <a:buFont typeface="Arial" panose="020B0604020202020204" pitchFamily="34" charset="0"/>
              <a:buChar char="•"/>
            </a:pPr>
            <a:r>
              <a:rPr lang="en-US" sz="1600" dirty="0">
                <a:latin typeface="Calibri Light" panose="020F0302020204030204" pitchFamily="34" charset="0"/>
                <a:cs typeface="Calibri Light" panose="020F0302020204030204" pitchFamily="34" charset="0"/>
              </a:rPr>
              <a:t>Auto insurance options like </a:t>
            </a:r>
            <a:r>
              <a:rPr lang="en-US" b="1" dirty="0">
                <a:solidFill>
                  <a:schemeClr val="accent3"/>
                </a:solidFill>
                <a:latin typeface="Calibri Light" panose="020F0302020204030204" pitchFamily="34" charset="0"/>
                <a:cs typeface="Calibri Light" panose="020F0302020204030204" pitchFamily="34" charset="0"/>
              </a:rPr>
              <a:t>usage-based insurance </a:t>
            </a:r>
            <a:r>
              <a:rPr lang="en-US" sz="1600" dirty="0">
                <a:latin typeface="Calibri Light" panose="020F0302020204030204" pitchFamily="34" charset="0"/>
                <a:cs typeface="Calibri Light" panose="020F0302020204030204" pitchFamily="34" charset="0"/>
              </a:rPr>
              <a:t>(UBI) should see significant tailwinds</a:t>
            </a:r>
          </a:p>
          <a:p>
            <a:pPr marL="285750" indent="-285750" algn="l">
              <a:buFont typeface="Arial" panose="020B0604020202020204" pitchFamily="34" charset="0"/>
              <a:buChar char="•"/>
            </a:pPr>
            <a:r>
              <a:rPr lang="en-US" b="1" dirty="0">
                <a:solidFill>
                  <a:schemeClr val="accent3"/>
                </a:solidFill>
                <a:latin typeface="Calibri Light" panose="020F0302020204030204" pitchFamily="34" charset="0"/>
                <a:cs typeface="Calibri Light" panose="020F0302020204030204" pitchFamily="34" charset="0"/>
              </a:rPr>
              <a:t>Telematics</a:t>
            </a:r>
            <a:r>
              <a:rPr lang="en-US" sz="1600" dirty="0">
                <a:latin typeface="Calibri Light" panose="020F0302020204030204" pitchFamily="34" charset="0"/>
                <a:cs typeface="Calibri Light" panose="020F0302020204030204" pitchFamily="34" charset="0"/>
              </a:rPr>
              <a:t> (in-vehicle tracking devices) will likely be of interest to consumers who are limiting their driving and want to save money</a:t>
            </a:r>
          </a:p>
        </p:txBody>
      </p:sp>
      <p:sp>
        <p:nvSpPr>
          <p:cNvPr id="2" name="TextBox 1">
            <a:extLst>
              <a:ext uri="{FF2B5EF4-FFF2-40B4-BE49-F238E27FC236}">
                <a16:creationId xmlns:a16="http://schemas.microsoft.com/office/drawing/2014/main" id="{F02959D9-C5A2-4564-890C-595631D52DF2}"/>
              </a:ext>
            </a:extLst>
          </p:cNvPr>
          <p:cNvSpPr txBox="1"/>
          <p:nvPr/>
        </p:nvSpPr>
        <p:spPr>
          <a:xfrm>
            <a:off x="581269" y="2155288"/>
            <a:ext cx="4737491" cy="2993292"/>
          </a:xfrm>
          <a:prstGeom prst="rect">
            <a:avLst/>
          </a:prstGeom>
          <a:noFill/>
        </p:spPr>
        <p:txBody>
          <a:bodyPr wrap="square" lIns="45720" rIns="45720" rtlCol="0">
            <a:noAutofit/>
          </a:bodyPr>
          <a:lstStyle/>
          <a:p>
            <a:r>
              <a:rPr lang="en-US" sz="1600" dirty="0">
                <a:latin typeface="Calibri Light" panose="020F0302020204030204" pitchFamily="34" charset="0"/>
                <a:cs typeface="Calibri Light" panose="020F0302020204030204" pitchFamily="34" charset="0"/>
              </a:rPr>
              <a:t>As a result of COVID-19 consumers are increasingly sensitive to price: </a:t>
            </a:r>
          </a:p>
          <a:p>
            <a:pPr algn="l"/>
            <a:endParaRPr lang="en-US" sz="2000" b="1" dirty="0">
              <a:solidFill>
                <a:schemeClr val="accent1"/>
              </a:solidFill>
              <a:latin typeface="Calibri Light" panose="020F0302020204030204" pitchFamily="34" charset="0"/>
              <a:cs typeface="Calibri Light" panose="020F0302020204030204" pitchFamily="34" charset="0"/>
            </a:endParaRPr>
          </a:p>
          <a:p>
            <a:pPr lvl="1"/>
            <a:r>
              <a:rPr lang="en-US" b="1" dirty="0">
                <a:solidFill>
                  <a:schemeClr val="accent1"/>
                </a:solidFill>
                <a:latin typeface="Calibri Light" panose="020F0302020204030204" pitchFamily="34" charset="0"/>
                <a:cs typeface="Calibri Light" panose="020F0302020204030204" pitchFamily="34" charset="0"/>
              </a:rPr>
              <a:t>Cost</a:t>
            </a:r>
            <a:r>
              <a:rPr lang="en-US" sz="1600" dirty="0">
                <a:latin typeface="Calibri Light" panose="020F0302020204030204" pitchFamily="34" charset="0"/>
                <a:cs typeface="Calibri Light" panose="020F0302020204030204" pitchFamily="34" charset="0"/>
              </a:rPr>
              <a:t> will continue to be one of the highest priorities when considering, shopping and buying insurance</a:t>
            </a:r>
          </a:p>
          <a:p>
            <a:pPr lvl="1"/>
            <a:endParaRPr lang="en-US" sz="1600" dirty="0">
              <a:latin typeface="Calibri Light" panose="020F0302020204030204" pitchFamily="34" charset="0"/>
              <a:cs typeface="Calibri Light" panose="020F0302020204030204" pitchFamily="34" charset="0"/>
            </a:endParaRPr>
          </a:p>
          <a:p>
            <a:pPr lvl="1"/>
            <a:r>
              <a:rPr lang="en-US" b="1" dirty="0">
                <a:solidFill>
                  <a:schemeClr val="accent1"/>
                </a:solidFill>
                <a:latin typeface="Calibri Light" panose="020F0302020204030204" pitchFamily="34" charset="0"/>
                <a:cs typeface="Calibri Light" panose="020F0302020204030204" pitchFamily="34" charset="0"/>
              </a:rPr>
              <a:t>Driving behaviors </a:t>
            </a:r>
            <a:r>
              <a:rPr lang="en-US" sz="1600" dirty="0">
                <a:latin typeface="Calibri Light" panose="020F0302020204030204" pitchFamily="34" charset="0"/>
                <a:cs typeface="Calibri Light" panose="020F0302020204030204" pitchFamily="34" charset="0"/>
              </a:rPr>
              <a:t>will continue to be abnormal as people remain working from home</a:t>
            </a:r>
            <a:endParaRPr lang="en-US" sz="1600" b="1" dirty="0">
              <a:latin typeface="Calibri Light" panose="020F0302020204030204" pitchFamily="34" charset="0"/>
              <a:cs typeface="Calibri Light" panose="020F0302020204030204" pitchFamily="34" charset="0"/>
            </a:endParaRPr>
          </a:p>
          <a:p>
            <a:pPr algn="l"/>
            <a:endParaRPr lang="en-US" sz="1600" dirty="0">
              <a:latin typeface="Calibri Light" panose="020F0302020204030204" pitchFamily="34" charset="0"/>
              <a:cs typeface="Calibri Light" panose="020F0302020204030204" pitchFamily="34" charset="0"/>
            </a:endParaRPr>
          </a:p>
          <a:p>
            <a:pPr algn="l"/>
            <a:endParaRPr lang="en-US" sz="1600" dirty="0">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2E7EBB72-983E-4B33-A7ED-E74BA9F79374}"/>
              </a:ext>
            </a:extLst>
          </p:cNvPr>
          <p:cNvSpPr/>
          <p:nvPr/>
        </p:nvSpPr>
        <p:spPr>
          <a:xfrm>
            <a:off x="393700" y="1517650"/>
            <a:ext cx="4972050" cy="360343"/>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b="1" dirty="0">
                <a:solidFill>
                  <a:schemeClr val="tx1"/>
                </a:solidFill>
                <a:latin typeface="Calibri Light" panose="020F0302020204030204" pitchFamily="34" charset="0"/>
                <a:cs typeface="Calibri Light" panose="020F0302020204030204" pitchFamily="34" charset="0"/>
              </a:rPr>
              <a:t>Ongoing Trends</a:t>
            </a:r>
          </a:p>
        </p:txBody>
      </p:sp>
      <p:sp>
        <p:nvSpPr>
          <p:cNvPr id="6" name="Rectangle 5">
            <a:extLst>
              <a:ext uri="{FF2B5EF4-FFF2-40B4-BE49-F238E27FC236}">
                <a16:creationId xmlns:a16="http://schemas.microsoft.com/office/drawing/2014/main" id="{80F627A3-14D6-4785-8B8B-BB4E64129558}"/>
              </a:ext>
            </a:extLst>
          </p:cNvPr>
          <p:cNvSpPr/>
          <p:nvPr/>
        </p:nvSpPr>
        <p:spPr>
          <a:xfrm>
            <a:off x="6567561" y="1517650"/>
            <a:ext cx="4972050" cy="360343"/>
          </a:xfrm>
          <a:prstGeom prst="rect">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r>
              <a:rPr lang="en-US" b="1" dirty="0">
                <a:solidFill>
                  <a:schemeClr val="tx1"/>
                </a:solidFill>
                <a:latin typeface="Calibri Light" panose="020F0302020204030204" pitchFamily="34" charset="0"/>
                <a:cs typeface="Calibri Light" panose="020F0302020204030204" pitchFamily="34" charset="0"/>
              </a:rPr>
              <a:t>Go-to-Market Considerations</a:t>
            </a:r>
          </a:p>
        </p:txBody>
      </p:sp>
    </p:spTree>
    <p:extLst>
      <p:ext uri="{BB962C8B-B14F-4D97-AF65-F5344CB8AC3E}">
        <p14:creationId xmlns:p14="http://schemas.microsoft.com/office/powerpoint/2010/main" val="2884373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F526FF-992C-4DDD-BF51-8831F5597017}"/>
              </a:ext>
            </a:extLst>
          </p:cNvPr>
          <p:cNvSpPr>
            <a:spLocks noGrp="1"/>
          </p:cNvSpPr>
          <p:nvPr>
            <p:ph type="body" sz="quarter" idx="13"/>
          </p:nvPr>
        </p:nvSpPr>
        <p:spPr/>
        <p:txBody>
          <a:bodyPr/>
          <a:lstStyle/>
          <a:p>
            <a:r>
              <a:rPr lang="en-US" dirty="0"/>
              <a:t>Property Insurance</a:t>
            </a:r>
          </a:p>
        </p:txBody>
      </p:sp>
      <p:sp>
        <p:nvSpPr>
          <p:cNvPr id="3" name="Text Placeholder 2">
            <a:extLst>
              <a:ext uri="{FF2B5EF4-FFF2-40B4-BE49-F238E27FC236}">
                <a16:creationId xmlns:a16="http://schemas.microsoft.com/office/drawing/2014/main" id="{FE0A3A5F-2F2C-4910-A335-5297426900C2}"/>
              </a:ext>
            </a:extLst>
          </p:cNvPr>
          <p:cNvSpPr>
            <a:spLocks noGrp="1"/>
          </p:cNvSpPr>
          <p:nvPr>
            <p:ph type="body" sz="quarter" idx="31"/>
          </p:nvPr>
        </p:nvSpPr>
        <p:spPr/>
        <p:txBody>
          <a:bodyPr/>
          <a:lstStyle/>
          <a:p>
            <a:r>
              <a:rPr lang="en-US" dirty="0"/>
              <a:t>02</a:t>
            </a:r>
          </a:p>
        </p:txBody>
      </p:sp>
    </p:spTree>
    <p:extLst>
      <p:ext uri="{BB962C8B-B14F-4D97-AF65-F5344CB8AC3E}">
        <p14:creationId xmlns:p14="http://schemas.microsoft.com/office/powerpoint/2010/main" val="3213584451"/>
      </p:ext>
    </p:extLst>
  </p:cSld>
  <p:clrMapOvr>
    <a:masterClrMapping/>
  </p:clrMapOvr>
</p:sld>
</file>

<file path=ppt/theme/theme1.xml><?xml version="1.0" encoding="utf-8"?>
<a:theme xmlns:a="http://schemas.openxmlformats.org/drawingml/2006/main" name="1_Title Slide">
  <a:themeElements>
    <a:clrScheme name="MarketBridge Color Palate 2019">
      <a:dk1>
        <a:srgbClr val="3C3C3C"/>
      </a:dk1>
      <a:lt1>
        <a:srgbClr val="FFFFFF"/>
      </a:lt1>
      <a:dk2>
        <a:srgbClr val="7F7F7F"/>
      </a:dk2>
      <a:lt2>
        <a:srgbClr val="F78D1E"/>
      </a:lt2>
      <a:accent1>
        <a:srgbClr val="F3D06F"/>
      </a:accent1>
      <a:accent2>
        <a:srgbClr val="F2672B"/>
      </a:accent2>
      <a:accent3>
        <a:srgbClr val="124E78"/>
      </a:accent3>
      <a:accent4>
        <a:srgbClr val="97C0D9"/>
      </a:accent4>
      <a:accent5>
        <a:srgbClr val="068C9D"/>
      </a:accent5>
      <a:accent6>
        <a:srgbClr val="4B7F51"/>
      </a:accent6>
      <a:hlink>
        <a:srgbClr val="000000"/>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2"/>
        </a:lnRef>
        <a:fillRef idx="1">
          <a:schemeClr val="lt1"/>
        </a:fillRef>
        <a:effectRef idx="0">
          <a:schemeClr val="accent2"/>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ketBridge Powerpoint Template 2019  -  Read-Only" id="{29103603-94F7-45EE-8EE6-40CCF7993212}" vid="{77BA4C88-7BE2-4DB7-9F36-5D9EDCFBD3F3}"/>
    </a:ext>
  </a:extLst>
</a:theme>
</file>

<file path=ppt/theme/theme2.xml><?xml version="1.0" encoding="utf-8"?>
<a:theme xmlns:a="http://schemas.openxmlformats.org/drawingml/2006/main" name="1_Content">
  <a:themeElements>
    <a:clrScheme name="Custom 2">
      <a:dk1>
        <a:srgbClr val="3C3C3C"/>
      </a:dk1>
      <a:lt1>
        <a:srgbClr val="FFFFFF"/>
      </a:lt1>
      <a:dk2>
        <a:srgbClr val="7F7F7F"/>
      </a:dk2>
      <a:lt2>
        <a:srgbClr val="F78D1E"/>
      </a:lt2>
      <a:accent1>
        <a:srgbClr val="124E78"/>
      </a:accent1>
      <a:accent2>
        <a:srgbClr val="068C9D"/>
      </a:accent2>
      <a:accent3>
        <a:srgbClr val="97C0D9"/>
      </a:accent3>
      <a:accent4>
        <a:srgbClr val="4B7F51"/>
      </a:accent4>
      <a:accent5>
        <a:srgbClr val="F3D06F"/>
      </a:accent5>
      <a:accent6>
        <a:srgbClr val="F2672B"/>
      </a:accent6>
      <a:hlink>
        <a:srgbClr val="000000"/>
      </a:hlink>
      <a:folHlink>
        <a:srgbClr val="7F7F7F"/>
      </a:folHlink>
    </a:clrScheme>
    <a:fontScheme name="MarketBridge 2015">
      <a:majorFont>
        <a:latin typeface="Arial"/>
        <a:ea typeface=""/>
        <a:cs typeface=""/>
      </a:majorFont>
      <a:minorFont>
        <a:latin typeface="Arial"/>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w="19050">
          <a:no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l">
          <a:defRPr sz="1400" dirty="0" err="1" smtClean="0">
            <a:solidFill>
              <a:schemeClr val="tx1"/>
            </a:solidFill>
            <a:latin typeface="Calibri Light" panose="020F0302020204030204" pitchFamily="34" charset="0"/>
            <a:cs typeface="Calibri Light" panose="020F0302020204030204" pitchFamily="34" charset="0"/>
          </a:defRPr>
        </a:defPPr>
      </a:lstStyle>
      <a:style>
        <a:lnRef idx="2">
          <a:schemeClr val="dk1"/>
        </a:lnRef>
        <a:fillRef idx="1">
          <a:schemeClr val="lt1"/>
        </a:fillRef>
        <a:effectRef idx="0">
          <a:schemeClr val="dk1"/>
        </a:effectRef>
        <a:fontRef idx="minor">
          <a:schemeClr val="dk1"/>
        </a:fontRef>
      </a:style>
    </a:spDef>
    <a:lnDef>
      <a:spPr>
        <a:ln>
          <a:solidFill>
            <a:schemeClr val="bg1">
              <a:lumMod val="65000"/>
            </a:schemeClr>
          </a:solidFill>
          <a:headEnd type="none" w="med" len="med"/>
          <a:tailEnd type="none" w="med" len="med"/>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45720" rIns="45720" rtlCol="0">
        <a:noAutofit/>
      </a:bodyPr>
      <a:lstStyle>
        <a:defPPr algn="l">
          <a:defRPr sz="1400" dirty="0" smtClean="0">
            <a:latin typeface="Helvetica Light" panose="020B0403020202020204"/>
          </a:defRPr>
        </a:defPPr>
      </a:lstStyle>
    </a:txDef>
  </a:objectDefaults>
  <a:extraClrSchemeLst/>
  <a:extLst>
    <a:ext uri="{05A4C25C-085E-4340-85A3-A5531E510DB2}">
      <thm15:themeFamily xmlns:thm15="http://schemas.microsoft.com/office/thememl/2012/main" name="MarketBridge Powerpoint Template 2019  -  Read-Only" id="{29103603-94F7-45EE-8EE6-40CCF7993212}" vid="{F5E20E08-3C07-4A0F-8687-88FEF58B4B9D}"/>
    </a:ext>
  </a:extLst>
</a:theme>
</file>

<file path=ppt/theme/theme3.xml><?xml version="1.0" encoding="utf-8"?>
<a:theme xmlns:a="http://schemas.openxmlformats.org/drawingml/2006/main" name="2_Content">
  <a:themeElements>
    <a:clrScheme name="Custom 2">
      <a:dk1>
        <a:srgbClr val="3C3C3C"/>
      </a:dk1>
      <a:lt1>
        <a:srgbClr val="FFFFFF"/>
      </a:lt1>
      <a:dk2>
        <a:srgbClr val="7F7F7F"/>
      </a:dk2>
      <a:lt2>
        <a:srgbClr val="F78D1E"/>
      </a:lt2>
      <a:accent1>
        <a:srgbClr val="124E78"/>
      </a:accent1>
      <a:accent2>
        <a:srgbClr val="068C9D"/>
      </a:accent2>
      <a:accent3>
        <a:srgbClr val="97C0D9"/>
      </a:accent3>
      <a:accent4>
        <a:srgbClr val="4B7F51"/>
      </a:accent4>
      <a:accent5>
        <a:srgbClr val="F3D06F"/>
      </a:accent5>
      <a:accent6>
        <a:srgbClr val="F2672B"/>
      </a:accent6>
      <a:hlink>
        <a:srgbClr val="000000"/>
      </a:hlink>
      <a:folHlink>
        <a:srgbClr val="7F7F7F"/>
      </a:folHlink>
    </a:clrScheme>
    <a:fontScheme name="MarketBridge 2015">
      <a:majorFont>
        <a:latin typeface="Arial"/>
        <a:ea typeface=""/>
        <a:cs typeface=""/>
      </a:majorFont>
      <a:minorFont>
        <a:latin typeface="Arial"/>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w="19050">
          <a:no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l">
          <a:defRPr sz="1400" dirty="0" err="1" smtClean="0">
            <a:solidFill>
              <a:schemeClr val="tx1"/>
            </a:solidFill>
            <a:latin typeface="Helvetica Light" panose="020B0403020202020204"/>
            <a:cs typeface="Helvetica" panose="020B0604020202020204" pitchFamily="34" charset="0"/>
          </a:defRPr>
        </a:defPPr>
      </a:lstStyle>
      <a:style>
        <a:lnRef idx="2">
          <a:schemeClr val="dk1"/>
        </a:lnRef>
        <a:fillRef idx="1">
          <a:schemeClr val="lt1"/>
        </a:fillRef>
        <a:effectRef idx="0">
          <a:schemeClr val="dk1"/>
        </a:effectRef>
        <a:fontRef idx="minor">
          <a:schemeClr val="dk1"/>
        </a:fontRef>
      </a:style>
    </a:spDef>
    <a:lnDef>
      <a:spPr>
        <a:ln>
          <a:solidFill>
            <a:schemeClr val="bg1">
              <a:lumMod val="65000"/>
            </a:schemeClr>
          </a:solidFill>
          <a:headEnd type="none" w="med" len="med"/>
          <a:tailEnd type="none" w="med" len="med"/>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45720" rIns="45720" rtlCol="0">
        <a:noAutofit/>
      </a:bodyPr>
      <a:lstStyle>
        <a:defPPr algn="l">
          <a:defRPr sz="1400" dirty="0" err="1" smtClean="0">
            <a:latin typeface="Calibri Light" panose="020F0302020204030204" pitchFamily="34" charset="0"/>
            <a:cs typeface="Calibri Light" panose="020F0302020204030204" pitchFamily="34" charset="0"/>
          </a:defRPr>
        </a:defPPr>
      </a:lstStyle>
    </a:txDef>
  </a:objectDefaults>
  <a:extraClrSchemeLst/>
  <a:extLst>
    <a:ext uri="{05A4C25C-085E-4340-85A3-A5531E510DB2}">
      <thm15:themeFamily xmlns:thm15="http://schemas.microsoft.com/office/thememl/2012/main" name="MarketBridge Powerpoint Template 2019  -  Read-Only" id="{29103603-94F7-45EE-8EE6-40CCF7993212}" vid="{3FDD14E1-7957-4109-BE75-B80C7F9A181D}"/>
    </a:ext>
  </a:extLst>
</a:theme>
</file>

<file path=ppt/theme/theme4.xml><?xml version="1.0" encoding="utf-8"?>
<a:theme xmlns:a="http://schemas.openxmlformats.org/drawingml/2006/main" name="4_Content">
  <a:themeElements>
    <a:clrScheme name="Custom 2">
      <a:dk1>
        <a:srgbClr val="3C3C3C"/>
      </a:dk1>
      <a:lt1>
        <a:srgbClr val="FFFFFF"/>
      </a:lt1>
      <a:dk2>
        <a:srgbClr val="7F7F7F"/>
      </a:dk2>
      <a:lt2>
        <a:srgbClr val="F78D1E"/>
      </a:lt2>
      <a:accent1>
        <a:srgbClr val="124E78"/>
      </a:accent1>
      <a:accent2>
        <a:srgbClr val="068C9D"/>
      </a:accent2>
      <a:accent3>
        <a:srgbClr val="97C0D9"/>
      </a:accent3>
      <a:accent4>
        <a:srgbClr val="4B7F51"/>
      </a:accent4>
      <a:accent5>
        <a:srgbClr val="F3D06F"/>
      </a:accent5>
      <a:accent6>
        <a:srgbClr val="F2672B"/>
      </a:accent6>
      <a:hlink>
        <a:srgbClr val="000000"/>
      </a:hlink>
      <a:folHlink>
        <a:srgbClr val="7F7F7F"/>
      </a:folHlink>
    </a:clrScheme>
    <a:fontScheme name="MarketBridge 2015">
      <a:majorFont>
        <a:latin typeface="Arial"/>
        <a:ea typeface=""/>
        <a:cs typeface=""/>
      </a:majorFont>
      <a:minorFont>
        <a:latin typeface="Arial"/>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w="19050">
          <a:no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l">
          <a:defRPr sz="1400" dirty="0" err="1" smtClean="0">
            <a:solidFill>
              <a:schemeClr val="tx1"/>
            </a:solidFill>
            <a:latin typeface="Helvetica Light" panose="020B0403020202020204"/>
            <a:cs typeface="Helvetica" panose="020B0604020202020204" pitchFamily="34" charset="0"/>
          </a:defRPr>
        </a:defPPr>
      </a:lstStyle>
      <a:style>
        <a:lnRef idx="2">
          <a:schemeClr val="dk1"/>
        </a:lnRef>
        <a:fillRef idx="1">
          <a:schemeClr val="lt1"/>
        </a:fillRef>
        <a:effectRef idx="0">
          <a:schemeClr val="dk1"/>
        </a:effectRef>
        <a:fontRef idx="minor">
          <a:schemeClr val="dk1"/>
        </a:fontRef>
      </a:style>
    </a:spDef>
    <a:lnDef>
      <a:spPr>
        <a:ln>
          <a:solidFill>
            <a:schemeClr val="bg1">
              <a:lumMod val="65000"/>
            </a:schemeClr>
          </a:solidFill>
          <a:headEnd type="none" w="med" len="med"/>
          <a:tailEnd type="none" w="med" len="med"/>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45720" rIns="45720" rtlCol="0">
        <a:noAutofit/>
      </a:bodyPr>
      <a:lstStyle>
        <a:defPPr algn="l">
          <a:defRPr sz="1400" dirty="0" err="1" smtClean="0">
            <a:latin typeface="Calibri Light" panose="020F0302020204030204" pitchFamily="34" charset="0"/>
            <a:cs typeface="Calibri Light" panose="020F0302020204030204" pitchFamily="34" charset="0"/>
          </a:defRPr>
        </a:defPPr>
      </a:lstStyle>
    </a:txDef>
  </a:objectDefaults>
  <a:extraClrSchemeLst/>
  <a:extLst>
    <a:ext uri="{05A4C25C-085E-4340-85A3-A5531E510DB2}">
      <thm15:themeFamily xmlns:thm15="http://schemas.microsoft.com/office/thememl/2012/main" name="Presentation2" id="{577CA759-5471-4D15-843F-BE0FE115CA80}" vid="{B62688ED-6BD2-4089-AFAE-DDC8E8BAAA5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A38B93EB69224AAD96B71C246C79C4" ma:contentTypeVersion="8" ma:contentTypeDescription="Create a new document." ma:contentTypeScope="" ma:versionID="f30c89ecb4e5a5668a09b6c15b14e0df">
  <xsd:schema xmlns:xsd="http://www.w3.org/2001/XMLSchema" xmlns:xs="http://www.w3.org/2001/XMLSchema" xmlns:p="http://schemas.microsoft.com/office/2006/metadata/properties" xmlns:ns2="d68a1667-8e5b-4ad5-a756-edfb1e679653" targetNamespace="http://schemas.microsoft.com/office/2006/metadata/properties" ma:root="true" ma:fieldsID="785f96ba11189a48c85bf45a0dfc07fc" ns2:_="">
    <xsd:import namespace="d68a1667-8e5b-4ad5-a756-edfb1e6796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8a1667-8e5b-4ad5-a756-edfb1e6796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51B624-8E23-4BB1-ADD8-A2BC6FDCFF65}">
  <ds:schemaRefs>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d68a1667-8e5b-4ad5-a756-edfb1e679653"/>
    <ds:schemaRef ds:uri="http://www.w3.org/XML/1998/namespace"/>
  </ds:schemaRefs>
</ds:datastoreItem>
</file>

<file path=customXml/itemProps2.xml><?xml version="1.0" encoding="utf-8"?>
<ds:datastoreItem xmlns:ds="http://schemas.openxmlformats.org/officeDocument/2006/customXml" ds:itemID="{4776AA9A-A58C-4C0A-81C9-EC542F26B6D2}">
  <ds:schemaRefs>
    <ds:schemaRef ds:uri="http://schemas.microsoft.com/sharepoint/v3/contenttype/forms"/>
  </ds:schemaRefs>
</ds:datastoreItem>
</file>

<file path=customXml/itemProps3.xml><?xml version="1.0" encoding="utf-8"?>
<ds:datastoreItem xmlns:ds="http://schemas.openxmlformats.org/officeDocument/2006/customXml" ds:itemID="{E042EF50-4455-4110-AFDA-72ED93962C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8a1667-8e5b-4ad5-a756-edfb1e6796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18212</TotalTime>
  <Words>2201</Words>
  <Application>Microsoft Macintosh PowerPoint</Application>
  <PresentationFormat>Widescreen</PresentationFormat>
  <Paragraphs>222</Paragraphs>
  <Slides>17</Slides>
  <Notes>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17</vt:i4>
      </vt:variant>
    </vt:vector>
  </HeadingPairs>
  <TitlesOfParts>
    <vt:vector size="29" baseType="lpstr">
      <vt:lpstr>Arial</vt:lpstr>
      <vt:lpstr>ARS Maquette</vt:lpstr>
      <vt:lpstr>Calibri</vt:lpstr>
      <vt:lpstr>Calibri Light</vt:lpstr>
      <vt:lpstr>Helvetica Light</vt:lpstr>
      <vt:lpstr>Lato Light</vt:lpstr>
      <vt:lpstr>Segoe UI</vt:lpstr>
      <vt:lpstr>Times New Roman</vt:lpstr>
      <vt:lpstr>1_Title Slide</vt:lpstr>
      <vt:lpstr>1_Content</vt:lpstr>
      <vt:lpstr>2_Content</vt:lpstr>
      <vt:lpstr>4_Content</vt:lpstr>
      <vt:lpstr>PowerPoint Presentation</vt:lpstr>
      <vt:lpstr>How the P&amp;C Industry Became More Strategically and Technologically Agile</vt:lpstr>
      <vt:lpstr>Overview of Four Key P&amp;C Trends</vt:lpstr>
      <vt:lpstr>PowerPoint Presentation</vt:lpstr>
      <vt:lpstr>Auto Insurance: The New Normal of Shopping and Switching</vt:lpstr>
      <vt:lpstr>PowerPoint Presentation</vt:lpstr>
      <vt:lpstr>PowerPoint Presentation</vt:lpstr>
      <vt:lpstr>Looking Ahead for Auto Insurers</vt:lpstr>
      <vt:lpstr>PowerPoint Presentation</vt:lpstr>
      <vt:lpstr>Property Insurance: Accelerating the Digital Claims Process</vt:lpstr>
      <vt:lpstr>PowerPoint Presentation</vt:lpstr>
      <vt:lpstr>Looking Ahead for Property Insurers </vt:lpstr>
      <vt:lpstr>PowerPoint Presentation</vt:lpstr>
      <vt:lpstr>Business Insurance: The Debate Over Business Interruption Insurance</vt:lpstr>
      <vt:lpstr>PowerPoint Presentation</vt:lpstr>
      <vt:lpstr>Looking Ahead for Business Insurers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P&amp;C COVID Themes</dc:title>
  <dc:creator>Michelle Van Zandt</dc:creator>
  <cp:lastModifiedBy>Katie Artz</cp:lastModifiedBy>
  <cp:revision>5</cp:revision>
  <dcterms:created xsi:type="dcterms:W3CDTF">2020-08-11T12:00:19Z</dcterms:created>
  <dcterms:modified xsi:type="dcterms:W3CDTF">2020-09-28T19:14:34Z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0x0101009FA38B93EB69224AAD96B71C246C79C4</vt:lpwstr>
  </property>
</Properties>
</file>